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Avenir" panose="02000503020000020003" pitchFamily="2" charset="0"/>
      <p:regular r:id="rId21"/>
      <p:italic r:id="rId22"/>
    </p:embeddedFont>
    <p:embeddedFont>
      <p:font typeface="Calibri" panose="020F0502020204030204" pitchFamily="34" charset="0"/>
      <p:regular r:id="rId23"/>
      <p:bold r:id="rId24"/>
      <p:italic r:id="rId25"/>
      <p:boldItalic r:id="rId26"/>
    </p:embeddedFont>
    <p:embeddedFont>
      <p:font typeface="Merriweather"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forms/d/e/1FAIpQLSc-jv5Fbxd087TYtG1Q_LQgWNprviwwhZpdzdXrmBAXd6bcoQ/viewform?usp=share_li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5215c94f74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5215c94f74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206" name="Google Shape;206;g25215c94f74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5215c94f7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5215c94f74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217" name="Google Shape;217;g25215c94f74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1100"/>
              <a:buFont typeface="Arial"/>
              <a:buNone/>
            </a:pPr>
            <a:endParaRPr/>
          </a:p>
        </p:txBody>
      </p:sp>
      <p:sp>
        <p:nvSpPr>
          <p:cNvPr id="227" name="Google Shape;22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highlight>
                  <a:srgbClr val="FFFF00"/>
                </a:highlight>
              </a:rPr>
              <a:t> 3 minutes  AMK</a:t>
            </a:r>
            <a:endParaRPr b="1">
              <a:highlight>
                <a:srgbClr val="FFFF00"/>
              </a:highlight>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Explain the goals and objectives of our training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Be able to define and recognize trauma</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Understand the traumatic impacts of abuse.</a:t>
            </a:r>
            <a:endParaRPr/>
          </a:p>
          <a:p>
            <a:pPr marL="685800" marR="0" lvl="1" indent="-228600" algn="l" rtl="0">
              <a:lnSpc>
                <a:spcPct val="100000"/>
              </a:lnSpc>
              <a:spcBef>
                <a:spcPts val="0"/>
              </a:spcBef>
              <a:spcAft>
                <a:spcPts val="0"/>
              </a:spcAft>
              <a:buClr>
                <a:schemeClr val="dk1"/>
              </a:buClr>
              <a:buSzPts val="1200"/>
              <a:buFont typeface="Arial"/>
              <a:buChar char="•"/>
            </a:pPr>
            <a:r>
              <a:rPr lang="en-US"/>
              <a:t>Be able to identify different ways that people may respond to trauma (four ways)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Learn warning signs of abuse and skills to respond safely and helpfully to someone experiencing abuse.</a:t>
            </a:r>
            <a:endParaRPr/>
          </a:p>
        </p:txBody>
      </p:sp>
      <p:sp>
        <p:nvSpPr>
          <p:cNvPr id="240" name="Google Shape;2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highlight>
                  <a:srgbClr val="FFFF00"/>
                </a:highlight>
              </a:rPr>
              <a:t>5 minutes AMK</a:t>
            </a:r>
            <a:endParaRPr b="1">
              <a:highlight>
                <a:srgbClr val="FFFF00"/>
              </a:highlight>
            </a:endParaRPr>
          </a:p>
          <a:p>
            <a:pPr marL="0" lvl="0" indent="0" algn="l" rtl="0">
              <a:lnSpc>
                <a:spcPct val="115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a:t>Thus, when defining trauma, it is also important to understand that there are different types of trauma, as they may impact each person differently. Additionally, there could be compounding traumas happening at the same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a:t>
            </a:r>
            <a:r>
              <a:rPr lang="en-US" b="1"/>
              <a:t>Acute trauma </a:t>
            </a:r>
            <a:r>
              <a:rPr lang="en-US"/>
              <a:t>– This trauma occurs from a single event.</a:t>
            </a:r>
            <a:endParaRPr/>
          </a:p>
          <a:p>
            <a:pPr marL="171450" lvl="0" indent="-171450" algn="l" rtl="0">
              <a:lnSpc>
                <a:spcPct val="100000"/>
              </a:lnSpc>
              <a:spcBef>
                <a:spcPts val="0"/>
              </a:spcBef>
              <a:spcAft>
                <a:spcPts val="0"/>
              </a:spcAft>
              <a:buClr>
                <a:schemeClr val="dk1"/>
              </a:buClr>
              <a:buSzPts val="1200"/>
              <a:buChar char="•"/>
            </a:pPr>
            <a:r>
              <a:rPr lang="en-US"/>
              <a:t>Accident</a:t>
            </a:r>
            <a:endParaRPr/>
          </a:p>
          <a:p>
            <a:pPr marL="171450" lvl="0" indent="-171450" algn="l" rtl="0">
              <a:lnSpc>
                <a:spcPct val="100000"/>
              </a:lnSpc>
              <a:spcBef>
                <a:spcPts val="0"/>
              </a:spcBef>
              <a:spcAft>
                <a:spcPts val="0"/>
              </a:spcAft>
              <a:buClr>
                <a:schemeClr val="dk1"/>
              </a:buClr>
              <a:buSzPts val="1200"/>
              <a:buChar char="•"/>
            </a:pPr>
            <a:r>
              <a:rPr lang="en-US"/>
              <a:t>Natural disaster</a:t>
            </a:r>
            <a:endParaRPr/>
          </a:p>
          <a:p>
            <a:pPr marL="171450" lvl="0" indent="-171450" algn="l" rtl="0">
              <a:lnSpc>
                <a:spcPct val="100000"/>
              </a:lnSpc>
              <a:spcBef>
                <a:spcPts val="0"/>
              </a:spcBef>
              <a:spcAft>
                <a:spcPts val="0"/>
              </a:spcAft>
              <a:buClr>
                <a:schemeClr val="dk1"/>
              </a:buClr>
              <a:buSzPts val="1200"/>
              <a:buChar char="•"/>
            </a:pPr>
            <a:r>
              <a:rPr lang="en-US"/>
              <a:t>Single act of violence or terrorism</a:t>
            </a:r>
            <a:endParaRPr/>
          </a:p>
          <a:p>
            <a:pPr marL="171450" lvl="0" indent="-171450" algn="l" rtl="0">
              <a:lnSpc>
                <a:spcPct val="100000"/>
              </a:lnSpc>
              <a:spcBef>
                <a:spcPts val="0"/>
              </a:spcBef>
              <a:spcAft>
                <a:spcPts val="0"/>
              </a:spcAft>
              <a:buClr>
                <a:schemeClr val="dk1"/>
              </a:buClr>
              <a:buSzPts val="1200"/>
              <a:buChar char="•"/>
            </a:pPr>
            <a:r>
              <a:rPr lang="en-US"/>
              <a:t>Sudden unexpected loss, such as the death of a family member, friend, pet,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(2) </a:t>
            </a:r>
            <a:r>
              <a:rPr lang="en-US" b="1"/>
              <a:t>Chronic trauma </a:t>
            </a:r>
            <a:r>
              <a:rPr lang="en-US"/>
              <a:t>- Traumatic experiences that are repeated and prolonged</a:t>
            </a:r>
            <a:endParaRPr/>
          </a:p>
          <a:p>
            <a:pPr marL="171450" lvl="0" indent="-171450" algn="l" rtl="0">
              <a:lnSpc>
                <a:spcPct val="100000"/>
              </a:lnSpc>
              <a:spcBef>
                <a:spcPts val="0"/>
              </a:spcBef>
              <a:spcAft>
                <a:spcPts val="0"/>
              </a:spcAft>
              <a:buClr>
                <a:schemeClr val="dk1"/>
              </a:buClr>
              <a:buSzPts val="1200"/>
              <a:buChar char="•"/>
            </a:pPr>
            <a:r>
              <a:rPr lang="en-US"/>
              <a:t>Prolonged family or community violence</a:t>
            </a:r>
            <a:endParaRPr/>
          </a:p>
          <a:p>
            <a:pPr marL="171450" lvl="0" indent="-171450" algn="l" rtl="0">
              <a:lnSpc>
                <a:spcPct val="100000"/>
              </a:lnSpc>
              <a:spcBef>
                <a:spcPts val="0"/>
              </a:spcBef>
              <a:spcAft>
                <a:spcPts val="0"/>
              </a:spcAft>
              <a:buClr>
                <a:schemeClr val="dk1"/>
              </a:buClr>
              <a:buSzPts val="1200"/>
              <a:buChar char="•"/>
            </a:pPr>
            <a:r>
              <a:rPr lang="en-US"/>
              <a:t>Long-term illness</a:t>
            </a:r>
            <a:endParaRPr/>
          </a:p>
          <a:p>
            <a:pPr marL="171450" lvl="0" indent="-171450" algn="l" rtl="0">
              <a:lnSpc>
                <a:spcPct val="100000"/>
              </a:lnSpc>
              <a:spcBef>
                <a:spcPts val="0"/>
              </a:spcBef>
              <a:spcAft>
                <a:spcPts val="0"/>
              </a:spcAft>
              <a:buClr>
                <a:schemeClr val="dk1"/>
              </a:buClr>
              <a:buSzPts val="1200"/>
              <a:buChar char="•"/>
            </a:pPr>
            <a:r>
              <a:rPr lang="en-US"/>
              <a:t>Chronic bullying</a:t>
            </a:r>
            <a:endParaRPr/>
          </a:p>
          <a:p>
            <a:pPr marL="171450" lvl="0" indent="-171450" algn="l" rtl="0">
              <a:lnSpc>
                <a:spcPct val="100000"/>
              </a:lnSpc>
              <a:spcBef>
                <a:spcPts val="0"/>
              </a:spcBef>
              <a:spcAft>
                <a:spcPts val="0"/>
              </a:spcAft>
              <a:buClr>
                <a:schemeClr val="dk1"/>
              </a:buClr>
              <a:buSzPts val="1200"/>
              <a:buChar char="•"/>
            </a:pPr>
            <a:r>
              <a:rPr lang="en-US"/>
              <a:t>Chronic poverty and related stressors</a:t>
            </a:r>
            <a:endParaRPr/>
          </a:p>
          <a:p>
            <a:pPr marL="171450" lvl="0" indent="-171450" algn="l" rtl="0">
              <a:lnSpc>
                <a:spcPct val="100000"/>
              </a:lnSpc>
              <a:spcBef>
                <a:spcPts val="0"/>
              </a:spcBef>
              <a:spcAft>
                <a:spcPts val="0"/>
              </a:spcAft>
              <a:buClr>
                <a:schemeClr val="dk1"/>
              </a:buClr>
              <a:buSzPts val="1200"/>
              <a:buChar char="•"/>
            </a:pPr>
            <a:r>
              <a:rPr lang="en-US"/>
              <a:t>Exposure to war, torture, or forced displacement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(3) </a:t>
            </a:r>
            <a:r>
              <a:rPr lang="en-US" b="1"/>
              <a:t>Complex trauma </a:t>
            </a:r>
            <a:r>
              <a:rPr lang="en-US"/>
              <a:t>- Complex trauma is often seen in cases of intimate partner violence and includes exposure to varied and multiple traumatic events, often of an invasive, interpersonal nature</a:t>
            </a:r>
            <a:endParaRPr/>
          </a:p>
          <a:p>
            <a:pPr marL="171450" lvl="0" indent="-171450" algn="l" rtl="0">
              <a:lnSpc>
                <a:spcPct val="100000"/>
              </a:lnSpc>
              <a:spcBef>
                <a:spcPts val="0"/>
              </a:spcBef>
              <a:spcAft>
                <a:spcPts val="0"/>
              </a:spcAft>
              <a:buClr>
                <a:schemeClr val="dk1"/>
              </a:buClr>
              <a:buSzPts val="1200"/>
              <a:buChar char="•"/>
            </a:pPr>
            <a:r>
              <a:rPr lang="en-US"/>
              <a:t>Ongoing physical, emotional, and sexual abuse</a:t>
            </a:r>
            <a:endParaRPr/>
          </a:p>
          <a:p>
            <a:pPr marL="171450" lvl="0" indent="-171450" algn="l" rtl="0">
              <a:lnSpc>
                <a:spcPct val="100000"/>
              </a:lnSpc>
              <a:spcBef>
                <a:spcPts val="0"/>
              </a:spcBef>
              <a:spcAft>
                <a:spcPts val="0"/>
              </a:spcAft>
              <a:buClr>
                <a:schemeClr val="dk1"/>
              </a:buClr>
              <a:buSzPts val="1200"/>
              <a:buChar char="•"/>
            </a:pPr>
            <a:r>
              <a:rPr lang="en-US"/>
              <a:t>Ongoing neglect by caregivers</a:t>
            </a:r>
            <a:endParaRPr/>
          </a:p>
          <a:p>
            <a:pPr marL="171450" lvl="0" indent="-171450" algn="l" rtl="0">
              <a:lnSpc>
                <a:spcPct val="100000"/>
              </a:lnSpc>
              <a:spcBef>
                <a:spcPts val="0"/>
              </a:spcBef>
              <a:spcAft>
                <a:spcPts val="0"/>
              </a:spcAft>
              <a:buClr>
                <a:schemeClr val="dk1"/>
              </a:buClr>
              <a:buSzPts val="1200"/>
              <a:buChar char="•"/>
            </a:pPr>
            <a:r>
              <a:rPr lang="en-US"/>
              <a:t>Witnessing domestic violence, like a child witnessing the DV of a parent</a:t>
            </a:r>
            <a:endParaRPr/>
          </a:p>
          <a:p>
            <a:pPr marL="171450" lvl="0" indent="-171450" algn="l" rtl="0">
              <a:lnSpc>
                <a:spcPct val="100000"/>
              </a:lnSpc>
              <a:spcBef>
                <a:spcPts val="0"/>
              </a:spcBef>
              <a:spcAft>
                <a:spcPts val="0"/>
              </a:spcAft>
              <a:buClr>
                <a:schemeClr val="dk1"/>
              </a:buClr>
              <a:buSzPts val="1200"/>
              <a:buChar char="•"/>
            </a:pPr>
            <a:r>
              <a:rPr lang="en-US"/>
              <a:t>Other forms of chronic violence without support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(4)</a:t>
            </a:r>
            <a:r>
              <a:rPr lang="en-US" b="1"/>
              <a:t> Collective trauma</a:t>
            </a:r>
            <a:r>
              <a:rPr lang="en-US"/>
              <a:t>– refers to the psychological reactions to a traumatic event that affect an entire society; it does not merely reflect an historical fact, the recollection of a terrible event that happened to a group of people. </a:t>
            </a:r>
            <a:endParaRPr/>
          </a:p>
          <a:p>
            <a:pPr marL="171450" lvl="0" indent="-171450" algn="l" rtl="0">
              <a:lnSpc>
                <a:spcPct val="100000"/>
              </a:lnSpc>
              <a:spcBef>
                <a:spcPts val="0"/>
              </a:spcBef>
              <a:spcAft>
                <a:spcPts val="0"/>
              </a:spcAft>
              <a:buClr>
                <a:schemeClr val="dk1"/>
              </a:buClr>
              <a:buSzPts val="1200"/>
              <a:buChar char="•"/>
            </a:pPr>
            <a:r>
              <a:rPr lang="en-US"/>
              <a:t>War</a:t>
            </a:r>
            <a:endParaRPr/>
          </a:p>
          <a:p>
            <a:pPr marL="171450" lvl="0" indent="-171450" algn="l" rtl="0">
              <a:lnSpc>
                <a:spcPct val="100000"/>
              </a:lnSpc>
              <a:spcBef>
                <a:spcPts val="0"/>
              </a:spcBef>
              <a:spcAft>
                <a:spcPts val="0"/>
              </a:spcAft>
              <a:buClr>
                <a:schemeClr val="dk1"/>
              </a:buClr>
              <a:buSzPts val="1400"/>
              <a:buChar char="•"/>
            </a:pPr>
            <a:r>
              <a:rPr lang="en-US"/>
              <a:t>Pandemics</a:t>
            </a:r>
            <a:endParaRPr/>
          </a:p>
          <a:p>
            <a:pPr marL="171450" lvl="0" indent="-171450" algn="l" rtl="0">
              <a:lnSpc>
                <a:spcPct val="100000"/>
              </a:lnSpc>
              <a:spcBef>
                <a:spcPts val="0"/>
              </a:spcBef>
              <a:spcAft>
                <a:spcPts val="0"/>
              </a:spcAft>
              <a:buClr>
                <a:schemeClr val="dk1"/>
              </a:buClr>
              <a:buSzPts val="1400"/>
              <a:buChar char="•"/>
            </a:pPr>
            <a:r>
              <a:rPr lang="en-US"/>
              <a:t>Climate Crisis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(5) </a:t>
            </a:r>
            <a:r>
              <a:rPr lang="en-US" b="1"/>
              <a:t>Historical/Generational Trauma </a:t>
            </a:r>
            <a:r>
              <a:rPr lang="en-US"/>
              <a:t>- refers to the cumulative emotional, physical, sexual, and spiritual harm of an individual or generation. Often manifests through the systematic oppression of particular groups. Is passed down through generations.</a:t>
            </a:r>
            <a:endParaRPr/>
          </a:p>
          <a:p>
            <a:pPr marL="171450" lvl="0" indent="-171450" algn="l" rtl="0">
              <a:lnSpc>
                <a:spcPct val="100000"/>
              </a:lnSpc>
              <a:spcBef>
                <a:spcPts val="0"/>
              </a:spcBef>
              <a:spcAft>
                <a:spcPts val="0"/>
              </a:spcAft>
              <a:buClr>
                <a:schemeClr val="dk1"/>
              </a:buClr>
              <a:buSzPts val="1200"/>
              <a:buChar char="•"/>
            </a:pPr>
            <a:r>
              <a:rPr lang="en-US"/>
              <a:t>Slavery + Segregation</a:t>
            </a:r>
            <a:endParaRPr/>
          </a:p>
          <a:p>
            <a:pPr marL="171450" lvl="0" indent="-171450" algn="l" rtl="0">
              <a:lnSpc>
                <a:spcPct val="100000"/>
              </a:lnSpc>
              <a:spcBef>
                <a:spcPts val="0"/>
              </a:spcBef>
              <a:spcAft>
                <a:spcPts val="0"/>
              </a:spcAft>
              <a:buClr>
                <a:schemeClr val="dk1"/>
              </a:buClr>
              <a:buSzPts val="1400"/>
              <a:buChar char="•"/>
            </a:pPr>
            <a:r>
              <a:rPr lang="en-US"/>
              <a:t>Misogyny </a:t>
            </a:r>
            <a:endParaRPr/>
          </a:p>
          <a:p>
            <a:pPr marL="171450" lvl="0" indent="-171450" algn="l" rtl="0">
              <a:lnSpc>
                <a:spcPct val="100000"/>
              </a:lnSpc>
              <a:spcBef>
                <a:spcPts val="0"/>
              </a:spcBef>
              <a:spcAft>
                <a:spcPts val="0"/>
              </a:spcAft>
              <a:buClr>
                <a:schemeClr val="dk1"/>
              </a:buClr>
              <a:buSzPts val="1400"/>
              <a:buChar char="•"/>
            </a:pPr>
            <a:r>
              <a:rPr lang="en-US"/>
              <a:t>Racism</a:t>
            </a:r>
            <a:endParaRPr/>
          </a:p>
          <a:p>
            <a:pPr marL="171450" lvl="0" indent="-171450" algn="l" rtl="0">
              <a:lnSpc>
                <a:spcPct val="100000"/>
              </a:lnSpc>
              <a:spcBef>
                <a:spcPts val="0"/>
              </a:spcBef>
              <a:spcAft>
                <a:spcPts val="0"/>
              </a:spcAft>
              <a:buClr>
                <a:schemeClr val="dk1"/>
              </a:buClr>
              <a:buSzPts val="1400"/>
              <a:buChar char="•"/>
            </a:pPr>
            <a:r>
              <a:rPr lang="en-US"/>
              <a:t>Colonialism</a:t>
            </a:r>
            <a:endParaRPr/>
          </a:p>
          <a:p>
            <a:pPr marL="171450" lvl="0" indent="-171450" algn="l" rtl="0">
              <a:lnSpc>
                <a:spcPct val="100000"/>
              </a:lnSpc>
              <a:spcBef>
                <a:spcPts val="0"/>
              </a:spcBef>
              <a:spcAft>
                <a:spcPts val="0"/>
              </a:spcAft>
              <a:buClr>
                <a:schemeClr val="dk1"/>
              </a:buClr>
              <a:buSzPts val="1200"/>
              <a:buFont typeface="Calibri"/>
              <a:buChar char="•"/>
            </a:pPr>
            <a:r>
              <a:rPr lang="en-US"/>
              <a:t>Genocide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(6) </a:t>
            </a:r>
            <a:r>
              <a:rPr lang="en-US" b="1"/>
              <a:t>Vicarious trauma </a:t>
            </a:r>
            <a:r>
              <a:rPr lang="en-US"/>
              <a:t>- Vicarious traumatization is a negative reaction to trauma exposure and includes a range of psychosocial symptoms.</a:t>
            </a:r>
            <a:endParaRPr/>
          </a:p>
          <a:p>
            <a:pPr marL="171450" lvl="0" indent="-171450" algn="l" rtl="0">
              <a:lnSpc>
                <a:spcPct val="100000"/>
              </a:lnSpc>
              <a:spcBef>
                <a:spcPts val="0"/>
              </a:spcBef>
              <a:spcAft>
                <a:spcPts val="0"/>
              </a:spcAft>
              <a:buClr>
                <a:schemeClr val="dk1"/>
              </a:buClr>
              <a:buSzPts val="1200"/>
              <a:buChar char="•"/>
            </a:pPr>
            <a:r>
              <a:rPr lang="en-US"/>
              <a:t>Hearing about the trauma of others</a:t>
            </a:r>
            <a:endParaRPr/>
          </a:p>
          <a:p>
            <a:pPr marL="171450" lvl="0" indent="-171450" algn="l" rtl="0">
              <a:lnSpc>
                <a:spcPct val="100000"/>
              </a:lnSpc>
              <a:spcBef>
                <a:spcPts val="0"/>
              </a:spcBef>
              <a:spcAft>
                <a:spcPts val="0"/>
              </a:spcAft>
              <a:buClr>
                <a:schemeClr val="dk1"/>
              </a:buClr>
              <a:buSzPts val="1200"/>
              <a:buChar char="•"/>
            </a:pPr>
            <a:r>
              <a:rPr lang="en-US"/>
              <a:t>This can be something faith leaders encounter frequently, so it is important to check in with yourself and practice self-care when caring for your congregation.</a:t>
            </a:r>
            <a:endParaRPr/>
          </a:p>
        </p:txBody>
      </p:sp>
      <p:sp>
        <p:nvSpPr>
          <p:cNvPr id="251" name="Google Shape;2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p:txBody>
      </p:sp>
      <p:sp>
        <p:nvSpPr>
          <p:cNvPr id="262" name="Google Shape;26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Char char="•"/>
            </a:pPr>
            <a:endParaRPr/>
          </a:p>
        </p:txBody>
      </p:sp>
      <p:sp>
        <p:nvSpPr>
          <p:cNvPr id="272" name="Google Shape;2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highlight>
                  <a:srgbClr val="FFFF00"/>
                </a:highlight>
              </a:rPr>
              <a:t>3 minutes  AMH</a:t>
            </a:r>
            <a:endParaRPr b="1">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a:t>Today’s Goals</a:t>
            </a:r>
            <a:endParaRPr/>
          </a:p>
          <a:p>
            <a:pPr marL="457200" lvl="0" indent="-317500" algn="l" rtl="0">
              <a:lnSpc>
                <a:spcPct val="100000"/>
              </a:lnSpc>
              <a:spcBef>
                <a:spcPts val="0"/>
              </a:spcBef>
              <a:spcAft>
                <a:spcPts val="0"/>
              </a:spcAft>
              <a:buClr>
                <a:schemeClr val="dk1"/>
              </a:buClr>
              <a:buSzPts val="1400"/>
              <a:buAutoNum type="arabicPeriod"/>
            </a:pPr>
            <a:r>
              <a:rPr lang="en-US"/>
              <a:t>Be able to define and recognize trauma.</a:t>
            </a:r>
            <a:endParaRPr/>
          </a:p>
          <a:p>
            <a:pPr marL="457200" lvl="0" indent="-317500" algn="l" rtl="0">
              <a:lnSpc>
                <a:spcPct val="100000"/>
              </a:lnSpc>
              <a:spcBef>
                <a:spcPts val="0"/>
              </a:spcBef>
              <a:spcAft>
                <a:spcPts val="0"/>
              </a:spcAft>
              <a:buClr>
                <a:schemeClr val="dk1"/>
              </a:buClr>
              <a:buSzPts val="1400"/>
              <a:buAutoNum type="arabicPeriod"/>
            </a:pPr>
            <a:r>
              <a:rPr lang="en-US"/>
              <a:t>Understand the traumatic impacts of abuse.</a:t>
            </a:r>
            <a:endParaRPr/>
          </a:p>
          <a:p>
            <a:pPr marL="457200" lvl="0" indent="-317500" algn="l" rtl="0">
              <a:lnSpc>
                <a:spcPct val="100000"/>
              </a:lnSpc>
              <a:spcBef>
                <a:spcPts val="0"/>
              </a:spcBef>
              <a:spcAft>
                <a:spcPts val="0"/>
              </a:spcAft>
              <a:buClr>
                <a:schemeClr val="dk1"/>
              </a:buClr>
              <a:buSzPts val="1400"/>
              <a:buAutoNum type="arabicPeriod"/>
            </a:pPr>
            <a:r>
              <a:rPr lang="en-US"/>
              <a:t>Learn warning signs of abuse and skills to respond safely and helpfully to someone experiencing abuse.</a:t>
            </a:r>
            <a:endParaRPr/>
          </a:p>
          <a:p>
            <a:pPr marL="0" lvl="0" indent="0" algn="l" rtl="0">
              <a:lnSpc>
                <a:spcPct val="100000"/>
              </a:lnSpc>
              <a:spcBef>
                <a:spcPts val="0"/>
              </a:spcBef>
              <a:spcAft>
                <a:spcPts val="0"/>
              </a:spcAft>
              <a:buClr>
                <a:schemeClr val="dk1"/>
              </a:buClr>
              <a:buSzPts val="1100"/>
              <a:buFont typeface="Arial"/>
              <a:buNone/>
            </a:pPr>
            <a:r>
              <a:rPr lang="en-US"/>
              <a:t>Upcoming Training</a:t>
            </a:r>
            <a:endParaRPr/>
          </a:p>
          <a:p>
            <a:pPr marL="0" lvl="0" indent="0" algn="l" rtl="0">
              <a:lnSpc>
                <a:spcPct val="100000"/>
              </a:lnSpc>
              <a:spcBef>
                <a:spcPts val="0"/>
              </a:spcBef>
              <a:spcAft>
                <a:spcPts val="0"/>
              </a:spcAft>
              <a:buClr>
                <a:schemeClr val="dk1"/>
              </a:buClr>
              <a:buSzPts val="1100"/>
              <a:buFont typeface="Arial"/>
              <a:buNone/>
            </a:pPr>
            <a:r>
              <a:rPr lang="en-US">
                <a:highlight>
                  <a:srgbClr val="FFFF00"/>
                </a:highlight>
              </a:rPr>
              <a:t>June 5, 2023 from 6 - 8 pm</a:t>
            </a:r>
            <a:endParaRPr>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a:t>Evaluations</a:t>
            </a:r>
            <a:r>
              <a:rPr lang="en-US" u="sng">
                <a:solidFill>
                  <a:schemeClr val="hlink"/>
                </a:solidFill>
                <a:hlinkClick r:id="rId3"/>
              </a:rPr>
              <a:t> </a:t>
            </a:r>
            <a:r>
              <a:rPr lang="en-US" u="sng">
                <a:solidFill>
                  <a:schemeClr val="hlink"/>
                </a:solidFill>
                <a:highlight>
                  <a:srgbClr val="FFFF00"/>
                </a:highlight>
                <a:hlinkClick r:id="rId3"/>
              </a:rPr>
              <a:t>https://docs.google.com/forms/d/e/1FAIpQLSc-jv5Fbxd087TYtG1Q_LQgWNprviwwhZpdzdXrmBAXd6bcoQ/viewform?usp=share_link</a:t>
            </a:r>
            <a:endParaRPr>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a:highlight>
                  <a:srgbClr val="FFFF00"/>
                </a:highlight>
              </a:rPr>
              <a:t>[Put evaluation link in the chat]</a:t>
            </a:r>
            <a:endParaRPr/>
          </a:p>
          <a:p>
            <a:pPr marL="0" lvl="0" indent="0" algn="l" rtl="0">
              <a:lnSpc>
                <a:spcPct val="100000"/>
              </a:lnSpc>
              <a:spcBef>
                <a:spcPts val="0"/>
              </a:spcBef>
              <a:spcAft>
                <a:spcPts val="0"/>
              </a:spcAft>
              <a:buSzPts val="1400"/>
              <a:buNone/>
            </a:pPr>
            <a:endParaRPr/>
          </a:p>
        </p:txBody>
      </p:sp>
      <p:sp>
        <p:nvSpPr>
          <p:cNvPr id="286" name="Google Shape;286;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1b7416e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1b7416e2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281b7416e2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1b7416e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81b7416e2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281b7416e2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1b7416e2a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81b7416e2a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281b7416e2a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81b7416e2a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81b7416e2a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81b7416e2a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Arial"/>
              <a:buNone/>
            </a:pPr>
            <a:endParaRPr sz="1200">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sz="1200"/>
          </a:p>
        </p:txBody>
      </p:sp>
      <p:sp>
        <p:nvSpPr>
          <p:cNvPr id="162" name="Google Shape;1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e500ade32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e500ade32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1e500ade32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84" name="Google Shape;1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215c94f74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5215c94f74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95" name="Google Shape;195;g25215c94f74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15"/>
        <p:cNvGrpSpPr/>
        <p:nvPr/>
      </p:nvGrpSpPr>
      <p:grpSpPr>
        <a:xfrm>
          <a:off x="0" y="0"/>
          <a:ext cx="0" cy="0"/>
          <a:chOff x="0" y="0"/>
          <a:chExt cx="0" cy="0"/>
        </a:xfrm>
      </p:grpSpPr>
      <p:sp>
        <p:nvSpPr>
          <p:cNvPr id="16" name="Google Shape;16;p2"/>
          <p:cNvSpPr/>
          <p:nvPr/>
        </p:nvSpPr>
        <p:spPr>
          <a:xfrm>
            <a:off x="0" y="4533900"/>
            <a:ext cx="9144000" cy="2324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CAB4C3"/>
              </a:solidFill>
              <a:latin typeface="Avenir"/>
              <a:ea typeface="Avenir"/>
              <a:cs typeface="Avenir"/>
              <a:sym typeface="Avenir"/>
            </a:endParaRPr>
          </a:p>
        </p:txBody>
      </p:sp>
      <p:sp>
        <p:nvSpPr>
          <p:cNvPr id="17" name="Google Shape;17;p2"/>
          <p:cNvSpPr txBox="1">
            <a:spLocks noGrp="1"/>
          </p:cNvSpPr>
          <p:nvPr>
            <p:ph type="ctrTitle"/>
          </p:nvPr>
        </p:nvSpPr>
        <p:spPr>
          <a:xfrm>
            <a:off x="877001" y="4947313"/>
            <a:ext cx="7700617" cy="1409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9446252" y="386989"/>
            <a:ext cx="2443495" cy="375833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None/>
              <a:defRPr sz="2800" b="1">
                <a:solidFill>
                  <a:schemeClr val="accent1"/>
                </a:solidFill>
              </a:defRPr>
            </a:lvl1pPr>
            <a:lvl2pPr lvl="1" algn="l">
              <a:lnSpc>
                <a:spcPct val="110000"/>
              </a:lnSpc>
              <a:spcBef>
                <a:spcPts val="500"/>
              </a:spcBef>
              <a:spcAft>
                <a:spcPts val="0"/>
              </a:spcAft>
              <a:buClr>
                <a:schemeClr val="dk1"/>
              </a:buClr>
              <a:buSzPts val="1800"/>
              <a:buChar char="•"/>
              <a:defRPr/>
            </a:lvl2pPr>
            <a:lvl3pPr lvl="2" algn="l">
              <a:lnSpc>
                <a:spcPct val="110000"/>
              </a:lnSpc>
              <a:spcBef>
                <a:spcPts val="500"/>
              </a:spcBef>
              <a:spcAft>
                <a:spcPts val="0"/>
              </a:spcAft>
              <a:buClr>
                <a:schemeClr val="dk1"/>
              </a:buClr>
              <a:buSzPts val="1800"/>
              <a:buChar char="•"/>
              <a:defRPr/>
            </a:lvl3pPr>
            <a:lvl4pPr lvl="3" algn="l">
              <a:lnSpc>
                <a:spcPct val="110000"/>
              </a:lnSpc>
              <a:spcBef>
                <a:spcPts val="500"/>
              </a:spcBef>
              <a:spcAft>
                <a:spcPts val="0"/>
              </a:spcAft>
              <a:buClr>
                <a:schemeClr val="dk1"/>
              </a:buClr>
              <a:buSzPts val="1800"/>
              <a:buChar char="•"/>
              <a:defRPr/>
            </a:lvl4pPr>
            <a:lvl5pPr lvl="4" algn="l">
              <a:lnSpc>
                <a:spcPct val="11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9" name="Google Shape;19;p2"/>
          <p:cNvSpPr>
            <a:spLocks noGrp="1"/>
          </p:cNvSpPr>
          <p:nvPr>
            <p:ph type="pic" idx="2"/>
          </p:nvPr>
        </p:nvSpPr>
        <p:spPr>
          <a:xfrm>
            <a:off x="0" y="0"/>
            <a:ext cx="9144000" cy="4532313"/>
          </a:xfrm>
          <a:prstGeom prst="rect">
            <a:avLst/>
          </a:prstGeom>
          <a:noFill/>
          <a:ln>
            <a:noFill/>
          </a:ln>
        </p:spPr>
      </p:sp>
      <p:sp>
        <p:nvSpPr>
          <p:cNvPr id="20" name="Google Shape;20;p2"/>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a:spLocks noGrp="1"/>
          </p:cNvSpPr>
          <p:nvPr>
            <p:ph type="pic" idx="3"/>
          </p:nvPr>
        </p:nvSpPr>
        <p:spPr>
          <a:xfrm>
            <a:off x="9144000" y="4532313"/>
            <a:ext cx="3048000" cy="2325687"/>
          </a:xfrm>
          <a:prstGeom prst="rect">
            <a:avLst/>
          </a:prstGeom>
          <a:noFill/>
          <a:ln>
            <a:noFill/>
          </a:ln>
        </p:spPr>
      </p:sp>
      <p:sp>
        <p:nvSpPr>
          <p:cNvPr id="22" name="Google Shape;22;p2"/>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89"/>
        <p:cNvGrpSpPr/>
        <p:nvPr/>
      </p:nvGrpSpPr>
      <p:grpSpPr>
        <a:xfrm>
          <a:off x="0" y="0"/>
          <a:ext cx="0" cy="0"/>
          <a:chOff x="0" y="0"/>
          <a:chExt cx="0" cy="0"/>
        </a:xfrm>
      </p:grpSpPr>
      <p:sp>
        <p:nvSpPr>
          <p:cNvPr id="90" name="Google Shape;90;p11"/>
          <p:cNvSpPr/>
          <p:nvPr/>
        </p:nvSpPr>
        <p:spPr>
          <a:xfrm>
            <a:off x="0" y="0"/>
            <a:ext cx="12192000" cy="11504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1" name="Google Shape;91;p11"/>
          <p:cNvSpPr txBox="1">
            <a:spLocks noGrp="1"/>
          </p:cNvSpPr>
          <p:nvPr>
            <p:ph type="title"/>
          </p:nvPr>
        </p:nvSpPr>
        <p:spPr>
          <a:xfrm>
            <a:off x="1002983" y="194783"/>
            <a:ext cx="9421177" cy="76949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931863" y="1695450"/>
            <a:ext cx="10328275" cy="4314825"/>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1"/>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1"/>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96"/>
        <p:cNvGrpSpPr/>
        <p:nvPr/>
      </p:nvGrpSpPr>
      <p:grpSpPr>
        <a:xfrm>
          <a:off x="0" y="0"/>
          <a:ext cx="0" cy="0"/>
          <a:chOff x="0" y="0"/>
          <a:chExt cx="0" cy="0"/>
        </a:xfrm>
      </p:grpSpPr>
      <p:sp>
        <p:nvSpPr>
          <p:cNvPr id="97" name="Google Shape;97;p12"/>
          <p:cNvSpPr/>
          <p:nvPr/>
        </p:nvSpPr>
        <p:spPr>
          <a:xfrm>
            <a:off x="0" y="0"/>
            <a:ext cx="12192000" cy="11504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8" name="Google Shape;98;p12"/>
          <p:cNvSpPr txBox="1">
            <a:spLocks noGrp="1"/>
          </p:cNvSpPr>
          <p:nvPr>
            <p:ph type="title"/>
          </p:nvPr>
        </p:nvSpPr>
        <p:spPr>
          <a:xfrm>
            <a:off x="1000759" y="194783"/>
            <a:ext cx="10022841" cy="76089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2"/>
          <p:cNvSpPr txBox="1">
            <a:spLocks noGrp="1"/>
          </p:cNvSpPr>
          <p:nvPr>
            <p:ph type="body" idx="1"/>
          </p:nvPr>
        </p:nvSpPr>
        <p:spPr>
          <a:xfrm>
            <a:off x="646112" y="1560513"/>
            <a:ext cx="10899776" cy="434181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2"/>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2"/>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3 Columns">
  <p:cSld name="Content 3 Columns">
    <p:spTree>
      <p:nvGrpSpPr>
        <p:cNvPr id="1" name="Shape 103"/>
        <p:cNvGrpSpPr/>
        <p:nvPr/>
      </p:nvGrpSpPr>
      <p:grpSpPr>
        <a:xfrm>
          <a:off x="0" y="0"/>
          <a:ext cx="0" cy="0"/>
          <a:chOff x="0" y="0"/>
          <a:chExt cx="0" cy="0"/>
        </a:xfrm>
      </p:grpSpPr>
      <p:sp>
        <p:nvSpPr>
          <p:cNvPr id="104" name="Google Shape;104;p13"/>
          <p:cNvSpPr/>
          <p:nvPr/>
        </p:nvSpPr>
        <p:spPr>
          <a:xfrm>
            <a:off x="0" y="0"/>
            <a:ext cx="12192000" cy="11504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105" name="Google Shape;105;p13"/>
          <p:cNvSpPr txBox="1">
            <a:spLocks noGrp="1"/>
          </p:cNvSpPr>
          <p:nvPr>
            <p:ph type="title"/>
          </p:nvPr>
        </p:nvSpPr>
        <p:spPr>
          <a:xfrm>
            <a:off x="1879600" y="183988"/>
            <a:ext cx="9406372" cy="803380"/>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3"/>
          <p:cNvSpPr txBox="1">
            <a:spLocks noGrp="1"/>
          </p:cNvSpPr>
          <p:nvPr>
            <p:ph type="body" idx="1"/>
          </p:nvPr>
        </p:nvSpPr>
        <p:spPr>
          <a:xfrm>
            <a:off x="851300" y="1764193"/>
            <a:ext cx="3327366" cy="5976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2400"/>
              <a:buNone/>
              <a:defRPr sz="2400" b="1">
                <a:solidFill>
                  <a:schemeClr val="accent2"/>
                </a:solidFill>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3"/>
          <p:cNvSpPr txBox="1">
            <a:spLocks noGrp="1"/>
          </p:cNvSpPr>
          <p:nvPr>
            <p:ph type="body" idx="2"/>
          </p:nvPr>
        </p:nvSpPr>
        <p:spPr>
          <a:xfrm>
            <a:off x="851193" y="2374899"/>
            <a:ext cx="3327366" cy="3485573"/>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3"/>
          <p:cNvSpPr txBox="1">
            <a:spLocks noGrp="1"/>
          </p:cNvSpPr>
          <p:nvPr>
            <p:ph type="body" idx="3"/>
          </p:nvPr>
        </p:nvSpPr>
        <p:spPr>
          <a:xfrm>
            <a:off x="4432317" y="1764193"/>
            <a:ext cx="3327366" cy="5976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2400"/>
              <a:buNone/>
              <a:defRPr sz="2400" b="1">
                <a:solidFill>
                  <a:schemeClr val="accent2"/>
                </a:solidFill>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3"/>
          <p:cNvSpPr txBox="1">
            <a:spLocks noGrp="1"/>
          </p:cNvSpPr>
          <p:nvPr>
            <p:ph type="body" idx="4"/>
          </p:nvPr>
        </p:nvSpPr>
        <p:spPr>
          <a:xfrm>
            <a:off x="4432317" y="2374899"/>
            <a:ext cx="3327366" cy="3485573"/>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3"/>
          <p:cNvSpPr txBox="1">
            <a:spLocks noGrp="1"/>
          </p:cNvSpPr>
          <p:nvPr>
            <p:ph type="body" idx="5"/>
          </p:nvPr>
        </p:nvSpPr>
        <p:spPr>
          <a:xfrm>
            <a:off x="8025393" y="1764193"/>
            <a:ext cx="3327366" cy="5976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2400"/>
              <a:buNone/>
              <a:defRPr sz="2400" b="1">
                <a:solidFill>
                  <a:schemeClr val="accent2"/>
                </a:solidFill>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3"/>
          <p:cNvSpPr txBox="1">
            <a:spLocks noGrp="1"/>
          </p:cNvSpPr>
          <p:nvPr>
            <p:ph type="body" idx="6"/>
          </p:nvPr>
        </p:nvSpPr>
        <p:spPr>
          <a:xfrm>
            <a:off x="8025393" y="2374899"/>
            <a:ext cx="3327366" cy="3485573"/>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3"/>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3"/>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24"/>
        <p:cNvGrpSpPr/>
        <p:nvPr/>
      </p:nvGrpSpPr>
      <p:grpSpPr>
        <a:xfrm>
          <a:off x="0" y="0"/>
          <a:ext cx="0" cy="0"/>
          <a:chOff x="0" y="0"/>
          <a:chExt cx="0" cy="0"/>
        </a:xfrm>
      </p:grpSpPr>
      <p:sp>
        <p:nvSpPr>
          <p:cNvPr id="25" name="Google Shape;25;p3"/>
          <p:cNvSpPr/>
          <p:nvPr/>
        </p:nvSpPr>
        <p:spPr>
          <a:xfrm>
            <a:off x="0" y="0"/>
            <a:ext cx="121920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6" name="Google Shape;26;p3"/>
          <p:cNvSpPr txBox="1">
            <a:spLocks noGrp="1"/>
          </p:cNvSpPr>
          <p:nvPr>
            <p:ph type="title"/>
          </p:nvPr>
        </p:nvSpPr>
        <p:spPr>
          <a:xfrm>
            <a:off x="649045" y="365124"/>
            <a:ext cx="9523655" cy="150132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a:spLocks noGrp="1"/>
          </p:cNvSpPr>
          <p:nvPr>
            <p:ph type="pic" idx="2"/>
          </p:nvPr>
        </p:nvSpPr>
        <p:spPr>
          <a:xfrm>
            <a:off x="0" y="2286000"/>
            <a:ext cx="5067300" cy="4572000"/>
          </a:xfrm>
          <a:prstGeom prst="rect">
            <a:avLst/>
          </a:prstGeom>
          <a:noFill/>
          <a:ln>
            <a:noFill/>
          </a:ln>
        </p:spPr>
      </p:sp>
      <p:sp>
        <p:nvSpPr>
          <p:cNvPr id="28" name="Google Shape;28;p3"/>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5819887" y="2899186"/>
            <a:ext cx="5610113" cy="3284359"/>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400"/>
              <a:buNone/>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2"/>
        <p:cNvGrpSpPr/>
        <p:nvPr/>
      </p:nvGrpSpPr>
      <p:grpSpPr>
        <a:xfrm>
          <a:off x="0" y="0"/>
          <a:ext cx="0" cy="0"/>
          <a:chOff x="0" y="0"/>
          <a:chExt cx="0" cy="0"/>
        </a:xfrm>
      </p:grpSpPr>
      <p:sp>
        <p:nvSpPr>
          <p:cNvPr id="33" name="Google Shape;3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4" name="Google Shape;34;p4"/>
          <p:cNvSpPr/>
          <p:nvPr/>
        </p:nvSpPr>
        <p:spPr>
          <a:xfrm>
            <a:off x="0" y="0"/>
            <a:ext cx="40767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5" name="Google Shape;35;p4"/>
          <p:cNvSpPr txBox="1">
            <a:spLocks noGrp="1"/>
          </p:cNvSpPr>
          <p:nvPr>
            <p:ph type="title"/>
          </p:nvPr>
        </p:nvSpPr>
        <p:spPr>
          <a:xfrm>
            <a:off x="532264" y="776941"/>
            <a:ext cx="3209008" cy="516665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a:spLocks noGrp="1"/>
          </p:cNvSpPr>
          <p:nvPr>
            <p:ph type="pic" idx="2"/>
          </p:nvPr>
        </p:nvSpPr>
        <p:spPr>
          <a:xfrm>
            <a:off x="4076700" y="0"/>
            <a:ext cx="4038600" cy="3429000"/>
          </a:xfrm>
          <a:prstGeom prst="rect">
            <a:avLst/>
          </a:prstGeom>
          <a:noFill/>
          <a:ln>
            <a:noFill/>
          </a:ln>
        </p:spPr>
      </p:sp>
      <p:sp>
        <p:nvSpPr>
          <p:cNvPr id="38" name="Google Shape;38;p4"/>
          <p:cNvSpPr>
            <a:spLocks noGrp="1"/>
          </p:cNvSpPr>
          <p:nvPr>
            <p:ph type="pic" idx="3"/>
          </p:nvPr>
        </p:nvSpPr>
        <p:spPr>
          <a:xfrm>
            <a:off x="8115300" y="0"/>
            <a:ext cx="4076701" cy="3429000"/>
          </a:xfrm>
          <a:prstGeom prst="rect">
            <a:avLst/>
          </a:prstGeom>
          <a:noFill/>
          <a:ln>
            <a:noFill/>
          </a:ln>
        </p:spPr>
      </p:sp>
      <p:sp>
        <p:nvSpPr>
          <p:cNvPr id="39" name="Google Shape;39;p4"/>
          <p:cNvSpPr txBox="1">
            <a:spLocks noGrp="1"/>
          </p:cNvSpPr>
          <p:nvPr>
            <p:ph type="body" idx="1"/>
          </p:nvPr>
        </p:nvSpPr>
        <p:spPr>
          <a:xfrm>
            <a:off x="4864100" y="3841750"/>
            <a:ext cx="6599238" cy="2296083"/>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Font typeface="Arial"/>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42"/>
        <p:cNvGrpSpPr/>
        <p:nvPr/>
      </p:nvGrpSpPr>
      <p:grpSpPr>
        <a:xfrm>
          <a:off x="0" y="0"/>
          <a:ext cx="0" cy="0"/>
          <a:chOff x="0" y="0"/>
          <a:chExt cx="0" cy="0"/>
        </a:xfrm>
      </p:grpSpPr>
      <p:sp>
        <p:nvSpPr>
          <p:cNvPr id="43" name="Google Shape;43;p5"/>
          <p:cNvSpPr/>
          <p:nvPr/>
        </p:nvSpPr>
        <p:spPr>
          <a:xfrm>
            <a:off x="1" y="0"/>
            <a:ext cx="7086599" cy="453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CAB4C3"/>
              </a:solidFill>
              <a:latin typeface="Avenir"/>
              <a:ea typeface="Avenir"/>
              <a:cs typeface="Avenir"/>
              <a:sym typeface="Avenir"/>
            </a:endParaRPr>
          </a:p>
        </p:txBody>
      </p:sp>
      <p:sp>
        <p:nvSpPr>
          <p:cNvPr id="44" name="Google Shape;44;p5"/>
          <p:cNvSpPr txBox="1">
            <a:spLocks noGrp="1"/>
          </p:cNvSpPr>
          <p:nvPr>
            <p:ph type="ctrTitle"/>
          </p:nvPr>
        </p:nvSpPr>
        <p:spPr>
          <a:xfrm>
            <a:off x="649045" y="753035"/>
            <a:ext cx="5945393" cy="236668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subTitle" idx="1"/>
          </p:nvPr>
        </p:nvSpPr>
        <p:spPr>
          <a:xfrm>
            <a:off x="649045" y="3075868"/>
            <a:ext cx="5945393" cy="1108335"/>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2400"/>
              <a:buNone/>
              <a:defRPr sz="2400">
                <a:solidFill>
                  <a:schemeClr val="lt1"/>
                </a:solidFill>
              </a:defRPr>
            </a:lvl1pPr>
            <a:lvl2pPr lvl="1" algn="l">
              <a:lnSpc>
                <a:spcPct val="110000"/>
              </a:lnSpc>
              <a:spcBef>
                <a:spcPts val="500"/>
              </a:spcBef>
              <a:spcAft>
                <a:spcPts val="0"/>
              </a:spcAft>
              <a:buClr>
                <a:schemeClr val="dk1"/>
              </a:buClr>
              <a:buSzPts val="1800"/>
              <a:buChar char="•"/>
              <a:defRPr/>
            </a:lvl2pPr>
            <a:lvl3pPr lvl="2" algn="l">
              <a:lnSpc>
                <a:spcPct val="110000"/>
              </a:lnSpc>
              <a:spcBef>
                <a:spcPts val="500"/>
              </a:spcBef>
              <a:spcAft>
                <a:spcPts val="0"/>
              </a:spcAft>
              <a:buClr>
                <a:schemeClr val="dk1"/>
              </a:buClr>
              <a:buSzPts val="1800"/>
              <a:buChar char="•"/>
              <a:defRPr/>
            </a:lvl3pPr>
            <a:lvl4pPr lvl="3" algn="l">
              <a:lnSpc>
                <a:spcPct val="110000"/>
              </a:lnSpc>
              <a:spcBef>
                <a:spcPts val="500"/>
              </a:spcBef>
              <a:spcAft>
                <a:spcPts val="0"/>
              </a:spcAft>
              <a:buClr>
                <a:schemeClr val="dk1"/>
              </a:buClr>
              <a:buSzPts val="1800"/>
              <a:buChar char="•"/>
              <a:defRPr/>
            </a:lvl4pPr>
            <a:lvl5pPr lvl="4" algn="l">
              <a:lnSpc>
                <a:spcPct val="11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46" name="Google Shape;46;p5"/>
          <p:cNvSpPr>
            <a:spLocks noGrp="1"/>
          </p:cNvSpPr>
          <p:nvPr>
            <p:ph type="pic" idx="2"/>
          </p:nvPr>
        </p:nvSpPr>
        <p:spPr>
          <a:xfrm>
            <a:off x="0" y="4533900"/>
            <a:ext cx="7086598" cy="2324100"/>
          </a:xfrm>
          <a:prstGeom prst="rect">
            <a:avLst/>
          </a:prstGeom>
          <a:noFill/>
          <a:ln>
            <a:noFill/>
          </a:ln>
        </p:spPr>
      </p:sp>
      <p:sp>
        <p:nvSpPr>
          <p:cNvPr id="47" name="Google Shape;47;p5"/>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
          <p:cNvSpPr>
            <a:spLocks noGrp="1"/>
          </p:cNvSpPr>
          <p:nvPr>
            <p:ph type="pic" idx="3"/>
          </p:nvPr>
        </p:nvSpPr>
        <p:spPr>
          <a:xfrm>
            <a:off x="7086600" y="0"/>
            <a:ext cx="5105400" cy="4533900"/>
          </a:xfrm>
          <a:prstGeom prst="rect">
            <a:avLst/>
          </a:prstGeom>
          <a:noFill/>
          <a:ln>
            <a:noFill/>
          </a:ln>
        </p:spPr>
      </p:sp>
      <p:sp>
        <p:nvSpPr>
          <p:cNvPr id="49" name="Google Shape;49;p5"/>
          <p:cNvSpPr>
            <a:spLocks noGrp="1"/>
          </p:cNvSpPr>
          <p:nvPr>
            <p:ph type="pic" idx="4"/>
          </p:nvPr>
        </p:nvSpPr>
        <p:spPr>
          <a:xfrm>
            <a:off x="7086598" y="4533900"/>
            <a:ext cx="5105402" cy="2324100"/>
          </a:xfrm>
          <a:prstGeom prst="rect">
            <a:avLst/>
          </a:prstGeom>
          <a:noFill/>
          <a:ln>
            <a:noFill/>
          </a:ln>
        </p:spPr>
      </p:sp>
      <p:sp>
        <p:nvSpPr>
          <p:cNvPr id="50" name="Google Shape;50;p5"/>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
        <p:cNvGrpSpPr/>
        <p:nvPr/>
      </p:nvGrpSpPr>
      <p:grpSpPr>
        <a:xfrm>
          <a:off x="0" y="0"/>
          <a:ext cx="0" cy="0"/>
          <a:chOff x="0" y="0"/>
          <a:chExt cx="0" cy="0"/>
        </a:xfrm>
      </p:grpSpPr>
      <p:sp>
        <p:nvSpPr>
          <p:cNvPr id="53" name="Google Shape;53;p6"/>
          <p:cNvSpPr>
            <a:spLocks noGrp="1"/>
          </p:cNvSpPr>
          <p:nvPr>
            <p:ph type="pic" idx="2"/>
          </p:nvPr>
        </p:nvSpPr>
        <p:spPr>
          <a:xfrm>
            <a:off x="-2" y="0"/>
            <a:ext cx="12192000" cy="6858000"/>
          </a:xfrm>
          <a:prstGeom prst="rect">
            <a:avLst/>
          </a:prstGeom>
          <a:noFill/>
          <a:ln>
            <a:noFill/>
          </a:ln>
        </p:spPr>
      </p:sp>
      <p:sp>
        <p:nvSpPr>
          <p:cNvPr id="54" name="Google Shape;54;p6"/>
          <p:cNvSpPr txBox="1">
            <a:spLocks noGrp="1"/>
          </p:cNvSpPr>
          <p:nvPr>
            <p:ph type="ctrTitle"/>
          </p:nvPr>
        </p:nvSpPr>
        <p:spPr>
          <a:xfrm>
            <a:off x="1177636" y="-2"/>
            <a:ext cx="11014364" cy="4100947"/>
          </a:xfrm>
          <a:prstGeom prst="rect">
            <a:avLst/>
          </a:prstGeom>
          <a:gradFill>
            <a:gsLst>
              <a:gs pos="0">
                <a:srgbClr val="000000">
                  <a:alpha val="0"/>
                </a:srgbClr>
              </a:gs>
              <a:gs pos="20000">
                <a:srgbClr val="000000">
                  <a:alpha val="0"/>
                </a:srgbClr>
              </a:gs>
              <a:gs pos="38000">
                <a:srgbClr val="000000">
                  <a:alpha val="20000"/>
                </a:srgbClr>
              </a:gs>
              <a:gs pos="77000">
                <a:srgbClr val="000000">
                  <a:alpha val="29019"/>
                </a:srgbClr>
              </a:gs>
              <a:gs pos="100000">
                <a:srgbClr val="000000">
                  <a:alpha val="29019"/>
                </a:srgbClr>
              </a:gs>
            </a:gsLst>
            <a:lin ang="21593999" scaled="0"/>
          </a:gradFill>
          <a:ln>
            <a:noFill/>
          </a:ln>
        </p:spPr>
        <p:txBody>
          <a:bodyPr spcFirstLastPara="1" wrap="square" lIns="91425" tIns="45700" rIns="731500" bIns="45700" anchor="b" anchorCtr="0">
            <a:normAutofit/>
          </a:bodyPr>
          <a:lstStyle>
            <a:lvl1pPr lvl="0" algn="r">
              <a:lnSpc>
                <a:spcPct val="90000"/>
              </a:lnSpc>
              <a:spcBef>
                <a:spcPts val="0"/>
              </a:spcBef>
              <a:spcAft>
                <a:spcPts val="0"/>
              </a:spcAft>
              <a:buClr>
                <a:schemeClr val="lt1"/>
              </a:buClr>
              <a:buSzPts val="6000"/>
              <a:buFont typeface="Avenir"/>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
          <p:cNvSpPr txBox="1">
            <a:spLocks noGrp="1"/>
          </p:cNvSpPr>
          <p:nvPr>
            <p:ph type="subTitle" idx="1"/>
          </p:nvPr>
        </p:nvSpPr>
        <p:spPr>
          <a:xfrm>
            <a:off x="3241963" y="4089656"/>
            <a:ext cx="8950035" cy="2796566"/>
          </a:xfrm>
          <a:prstGeom prst="rect">
            <a:avLst/>
          </a:prstGeom>
          <a:gradFill>
            <a:gsLst>
              <a:gs pos="0">
                <a:srgbClr val="000000">
                  <a:alpha val="0"/>
                </a:srgbClr>
              </a:gs>
              <a:gs pos="33000">
                <a:srgbClr val="000000">
                  <a:alpha val="20000"/>
                </a:srgbClr>
              </a:gs>
              <a:gs pos="77000">
                <a:srgbClr val="000000">
                  <a:alpha val="29019"/>
                </a:srgbClr>
              </a:gs>
              <a:gs pos="100000">
                <a:srgbClr val="000000">
                  <a:alpha val="29019"/>
                </a:srgbClr>
              </a:gs>
            </a:gsLst>
            <a:lin ang="21593999" scaled="0"/>
          </a:gradFill>
          <a:ln>
            <a:noFill/>
          </a:ln>
        </p:spPr>
        <p:txBody>
          <a:bodyPr spcFirstLastPara="1" wrap="square" lIns="91425" tIns="640075" rIns="731500" bIns="45700" anchor="t" anchorCtr="0">
            <a:normAutofit/>
          </a:bodyPr>
          <a:lstStyle>
            <a:lvl1pPr lvl="0" algn="r">
              <a:lnSpc>
                <a:spcPct val="110000"/>
              </a:lnSpc>
              <a:spcBef>
                <a:spcPts val="1000"/>
              </a:spcBef>
              <a:spcAft>
                <a:spcPts val="0"/>
              </a:spcAft>
              <a:buClr>
                <a:schemeClr val="lt1"/>
              </a:buClr>
              <a:buSzPts val="2800"/>
              <a:buNone/>
              <a:defRPr sz="2800" b="1">
                <a:solidFill>
                  <a:schemeClr val="lt1"/>
                </a:solidFill>
              </a:defRPr>
            </a:lvl1pPr>
            <a:lvl2pPr lvl="1" algn="l">
              <a:lnSpc>
                <a:spcPct val="110000"/>
              </a:lnSpc>
              <a:spcBef>
                <a:spcPts val="500"/>
              </a:spcBef>
              <a:spcAft>
                <a:spcPts val="0"/>
              </a:spcAft>
              <a:buClr>
                <a:schemeClr val="dk1"/>
              </a:buClr>
              <a:buSzPts val="1800"/>
              <a:buChar char="•"/>
              <a:defRPr/>
            </a:lvl2pPr>
            <a:lvl3pPr lvl="2" algn="l">
              <a:lnSpc>
                <a:spcPct val="110000"/>
              </a:lnSpc>
              <a:spcBef>
                <a:spcPts val="500"/>
              </a:spcBef>
              <a:spcAft>
                <a:spcPts val="0"/>
              </a:spcAft>
              <a:buClr>
                <a:schemeClr val="dk1"/>
              </a:buClr>
              <a:buSzPts val="1800"/>
              <a:buChar char="•"/>
              <a:defRPr/>
            </a:lvl3pPr>
            <a:lvl4pPr lvl="3" algn="l">
              <a:lnSpc>
                <a:spcPct val="110000"/>
              </a:lnSpc>
              <a:spcBef>
                <a:spcPts val="500"/>
              </a:spcBef>
              <a:spcAft>
                <a:spcPts val="0"/>
              </a:spcAft>
              <a:buClr>
                <a:schemeClr val="dk1"/>
              </a:buClr>
              <a:buSzPts val="1800"/>
              <a:buChar char="•"/>
              <a:defRPr/>
            </a:lvl4pPr>
            <a:lvl5pPr lvl="4" algn="l">
              <a:lnSpc>
                <a:spcPct val="11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6" name="Google Shape;56;p6"/>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2 Columns">
  <p:cSld name="Content 2 Columns">
    <p:spTree>
      <p:nvGrpSpPr>
        <p:cNvPr id="1" name="Shape 59"/>
        <p:cNvGrpSpPr/>
        <p:nvPr/>
      </p:nvGrpSpPr>
      <p:grpSpPr>
        <a:xfrm>
          <a:off x="0" y="0"/>
          <a:ext cx="0" cy="0"/>
          <a:chOff x="0" y="0"/>
          <a:chExt cx="0" cy="0"/>
        </a:xfrm>
      </p:grpSpPr>
      <p:sp>
        <p:nvSpPr>
          <p:cNvPr id="60" name="Google Shape;60;p7"/>
          <p:cNvSpPr/>
          <p:nvPr/>
        </p:nvSpPr>
        <p:spPr>
          <a:xfrm>
            <a:off x="0" y="0"/>
            <a:ext cx="12192000" cy="11504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61" name="Google Shape;61;p7"/>
          <p:cNvSpPr txBox="1">
            <a:spLocks noGrp="1"/>
          </p:cNvSpPr>
          <p:nvPr>
            <p:ph type="title"/>
          </p:nvPr>
        </p:nvSpPr>
        <p:spPr>
          <a:xfrm>
            <a:off x="1249680" y="190500"/>
            <a:ext cx="10036292" cy="773776"/>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
          <p:cNvSpPr txBox="1">
            <a:spLocks noGrp="1"/>
          </p:cNvSpPr>
          <p:nvPr>
            <p:ph type="body" idx="1"/>
          </p:nvPr>
        </p:nvSpPr>
        <p:spPr>
          <a:xfrm>
            <a:off x="1209243" y="1764139"/>
            <a:ext cx="4756714" cy="5976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2400"/>
              <a:buNone/>
              <a:defRPr sz="2400" b="1">
                <a:solidFill>
                  <a:schemeClr val="accent2"/>
                </a:solidFill>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7"/>
          <p:cNvSpPr txBox="1">
            <a:spLocks noGrp="1"/>
          </p:cNvSpPr>
          <p:nvPr>
            <p:ph type="body" idx="2"/>
          </p:nvPr>
        </p:nvSpPr>
        <p:spPr>
          <a:xfrm>
            <a:off x="1209243" y="2374900"/>
            <a:ext cx="4756714" cy="3365500"/>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
          <p:cNvSpPr txBox="1">
            <a:spLocks noGrp="1"/>
          </p:cNvSpPr>
          <p:nvPr>
            <p:ph type="body" idx="3"/>
          </p:nvPr>
        </p:nvSpPr>
        <p:spPr>
          <a:xfrm>
            <a:off x="6257467" y="1764031"/>
            <a:ext cx="4756714" cy="5976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2400"/>
              <a:buNone/>
              <a:defRPr sz="2400" b="1">
                <a:solidFill>
                  <a:schemeClr val="accent2"/>
                </a:solidFill>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7"/>
          <p:cNvSpPr txBox="1">
            <a:spLocks noGrp="1"/>
          </p:cNvSpPr>
          <p:nvPr>
            <p:ph type="body" idx="4"/>
          </p:nvPr>
        </p:nvSpPr>
        <p:spPr>
          <a:xfrm>
            <a:off x="6257467" y="2374900"/>
            <a:ext cx="4756714" cy="3365500"/>
          </a:xfrm>
          <a:prstGeom prst="rect">
            <a:avLst/>
          </a:prstGeom>
          <a:noFill/>
          <a:ln>
            <a:noFill/>
          </a:ln>
        </p:spPr>
        <p:txBody>
          <a:bodyPr spcFirstLastPara="1" wrap="square" lIns="91425" tIns="45700" rIns="91425" bIns="45700" anchor="t" anchorCtr="0">
            <a:normAutofit/>
          </a:bodyPr>
          <a:lstStyle>
            <a:lvl1pPr marL="457200" lvl="0" indent="-355600" algn="l">
              <a:lnSpc>
                <a:spcPct val="110000"/>
              </a:lnSpc>
              <a:spcBef>
                <a:spcPts val="1000"/>
              </a:spcBef>
              <a:spcAft>
                <a:spcPts val="0"/>
              </a:spcAft>
              <a:buClr>
                <a:schemeClr val="dk1"/>
              </a:buClr>
              <a:buSzPts val="2000"/>
              <a:buChar char="•"/>
              <a:defRPr sz="2000"/>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7"/>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9"/>
        <p:cNvGrpSpPr/>
        <p:nvPr/>
      </p:nvGrpSpPr>
      <p:grpSpPr>
        <a:xfrm>
          <a:off x="0" y="0"/>
          <a:ext cx="0" cy="0"/>
          <a:chOff x="0" y="0"/>
          <a:chExt cx="0" cy="0"/>
        </a:xfrm>
      </p:grpSpPr>
      <p:sp>
        <p:nvSpPr>
          <p:cNvPr id="70" name="Google Shape;7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71" name="Google Shape;71;p8"/>
          <p:cNvSpPr/>
          <p:nvPr/>
        </p:nvSpPr>
        <p:spPr>
          <a:xfrm>
            <a:off x="1" y="0"/>
            <a:ext cx="8115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CAB4C3"/>
              </a:solidFill>
              <a:latin typeface="Avenir"/>
              <a:ea typeface="Avenir"/>
              <a:cs typeface="Avenir"/>
              <a:sym typeface="Avenir"/>
            </a:endParaRPr>
          </a:p>
        </p:txBody>
      </p:sp>
      <p:sp>
        <p:nvSpPr>
          <p:cNvPr id="72" name="Google Shape;72;p8"/>
          <p:cNvSpPr txBox="1">
            <a:spLocks noGrp="1"/>
          </p:cNvSpPr>
          <p:nvPr>
            <p:ph type="ctrTitle"/>
          </p:nvPr>
        </p:nvSpPr>
        <p:spPr>
          <a:xfrm>
            <a:off x="649044" y="753034"/>
            <a:ext cx="6815446" cy="38873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8500"/>
              <a:buFont typeface="Avenir"/>
              <a:buNone/>
              <a:defRPr sz="8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
          <p:cNvSpPr txBox="1">
            <a:spLocks noGrp="1"/>
          </p:cNvSpPr>
          <p:nvPr>
            <p:ph type="subTitle" idx="1"/>
          </p:nvPr>
        </p:nvSpPr>
        <p:spPr>
          <a:xfrm>
            <a:off x="649045" y="4640424"/>
            <a:ext cx="6437555" cy="13031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lt1"/>
              </a:buClr>
              <a:buSzPts val="2800"/>
              <a:buNone/>
              <a:defRPr sz="2800" b="1">
                <a:solidFill>
                  <a:schemeClr val="lt1"/>
                </a:solidFill>
              </a:defRPr>
            </a:lvl1pPr>
            <a:lvl2pPr lvl="1" algn="l">
              <a:lnSpc>
                <a:spcPct val="110000"/>
              </a:lnSpc>
              <a:spcBef>
                <a:spcPts val="500"/>
              </a:spcBef>
              <a:spcAft>
                <a:spcPts val="0"/>
              </a:spcAft>
              <a:buClr>
                <a:schemeClr val="dk1"/>
              </a:buClr>
              <a:buSzPts val="1800"/>
              <a:buChar char="•"/>
              <a:defRPr/>
            </a:lvl2pPr>
            <a:lvl3pPr lvl="2" algn="l">
              <a:lnSpc>
                <a:spcPct val="110000"/>
              </a:lnSpc>
              <a:spcBef>
                <a:spcPts val="500"/>
              </a:spcBef>
              <a:spcAft>
                <a:spcPts val="0"/>
              </a:spcAft>
              <a:buClr>
                <a:schemeClr val="dk1"/>
              </a:buClr>
              <a:buSzPts val="1800"/>
              <a:buChar char="•"/>
              <a:defRPr/>
            </a:lvl3pPr>
            <a:lvl4pPr lvl="3" algn="l">
              <a:lnSpc>
                <a:spcPct val="110000"/>
              </a:lnSpc>
              <a:spcBef>
                <a:spcPts val="500"/>
              </a:spcBef>
              <a:spcAft>
                <a:spcPts val="0"/>
              </a:spcAft>
              <a:buClr>
                <a:schemeClr val="dk1"/>
              </a:buClr>
              <a:buSzPts val="1800"/>
              <a:buChar char="•"/>
              <a:defRPr/>
            </a:lvl4pPr>
            <a:lvl5pPr lvl="4" algn="l">
              <a:lnSpc>
                <a:spcPct val="11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74" name="Google Shape;74;p8"/>
          <p:cNvSpPr>
            <a:spLocks noGrp="1"/>
          </p:cNvSpPr>
          <p:nvPr>
            <p:ph type="pic" idx="2"/>
          </p:nvPr>
        </p:nvSpPr>
        <p:spPr>
          <a:xfrm>
            <a:off x="8113533" y="0"/>
            <a:ext cx="4082983" cy="6858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75"/>
        <p:cNvGrpSpPr/>
        <p:nvPr/>
      </p:nvGrpSpPr>
      <p:grpSpPr>
        <a:xfrm>
          <a:off x="0" y="0"/>
          <a:ext cx="0" cy="0"/>
          <a:chOff x="0" y="0"/>
          <a:chExt cx="0" cy="0"/>
        </a:xfrm>
      </p:grpSpPr>
      <p:sp>
        <p:nvSpPr>
          <p:cNvPr id="76" name="Google Shape;76;p9"/>
          <p:cNvSpPr/>
          <p:nvPr/>
        </p:nvSpPr>
        <p:spPr>
          <a:xfrm>
            <a:off x="0" y="0"/>
            <a:ext cx="3048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77" name="Google Shape;77;p9"/>
          <p:cNvSpPr txBox="1">
            <a:spLocks noGrp="1"/>
          </p:cNvSpPr>
          <p:nvPr>
            <p:ph type="title"/>
          </p:nvPr>
        </p:nvSpPr>
        <p:spPr>
          <a:xfrm>
            <a:off x="331788" y="875030"/>
            <a:ext cx="2384425" cy="506857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9"/>
          <p:cNvSpPr txBox="1">
            <a:spLocks noGrp="1"/>
          </p:cNvSpPr>
          <p:nvPr>
            <p:ph type="ftr" idx="11"/>
          </p:nvPr>
        </p:nvSpPr>
        <p:spPr>
          <a:xfrm>
            <a:off x="199277" y="6356350"/>
            <a:ext cx="2771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3302000" y="876300"/>
            <a:ext cx="8607425" cy="4749800"/>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9"/>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82"/>
        <p:cNvGrpSpPr/>
        <p:nvPr/>
      </p:nvGrpSpPr>
      <p:grpSpPr>
        <a:xfrm>
          <a:off x="0" y="0"/>
          <a:ext cx="0" cy="0"/>
          <a:chOff x="0" y="0"/>
          <a:chExt cx="0" cy="0"/>
        </a:xfrm>
      </p:grpSpPr>
      <p:sp>
        <p:nvSpPr>
          <p:cNvPr id="83" name="Google Shape;83;p10"/>
          <p:cNvSpPr/>
          <p:nvPr/>
        </p:nvSpPr>
        <p:spPr>
          <a:xfrm>
            <a:off x="0" y="0"/>
            <a:ext cx="3048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84" name="Google Shape;84;p10"/>
          <p:cNvSpPr txBox="1">
            <a:spLocks noGrp="1"/>
          </p:cNvSpPr>
          <p:nvPr>
            <p:ph type="title"/>
          </p:nvPr>
        </p:nvSpPr>
        <p:spPr>
          <a:xfrm>
            <a:off x="331787" y="996950"/>
            <a:ext cx="2384425" cy="49466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199277" y="6356350"/>
            <a:ext cx="2771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
          <p:cNvSpPr txBox="1">
            <a:spLocks noGrp="1"/>
          </p:cNvSpPr>
          <p:nvPr>
            <p:ph type="body" idx="1"/>
          </p:nvPr>
        </p:nvSpPr>
        <p:spPr>
          <a:xfrm>
            <a:off x="3422650" y="996950"/>
            <a:ext cx="8367713" cy="4545013"/>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050"/>
              <a:buFont typeface="Avenir"/>
              <a:buNone/>
              <a:defRPr sz="105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49224" y="365124"/>
            <a:ext cx="10552176" cy="1499616"/>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4800"/>
              <a:buFont typeface="Avenir"/>
              <a:buNone/>
              <a:defRPr sz="4800" b="1" i="0" u="none" strike="noStrike" cap="none">
                <a:solidFill>
                  <a:schemeClr val="accen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49224" y="1984248"/>
            <a:ext cx="10552176" cy="419709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10000"/>
              </a:lnSpc>
              <a:spcBef>
                <a:spcPts val="10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1pPr>
            <a:lvl2pPr marL="914400" marR="0" lvl="1"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2pPr>
            <a:lvl3pPr marL="1371600" marR="0" lvl="2" indent="-342900" algn="l" rtl="0">
              <a:lnSpc>
                <a:spcPct val="11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3pPr>
            <a:lvl4pPr marL="1828800" marR="0" lvl="3" indent="-330200" algn="l" rtl="0">
              <a:lnSpc>
                <a:spcPct val="110000"/>
              </a:lnSpc>
              <a:spcBef>
                <a:spcPts val="5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4pPr>
            <a:lvl5pPr marL="2286000" marR="0" lvl="4" indent="-330200" algn="l" rtl="0">
              <a:lnSpc>
                <a:spcPct val="110000"/>
              </a:lnSpc>
              <a:spcBef>
                <a:spcPts val="5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2" name="Google Shape;12;p1"/>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3" name="Google Shape;13;p1"/>
          <p:cNvSpPr txBox="1">
            <a:spLocks noGrp="1"/>
          </p:cNvSpPr>
          <p:nvPr>
            <p:ph type="ftr" idx="11"/>
          </p:nvPr>
        </p:nvSpPr>
        <p:spPr>
          <a:xfrm>
            <a:off x="201168" y="6356350"/>
            <a:ext cx="4837176"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4" name="Google Shape;14;p1"/>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youtube.com/watch?v=4-tcKYx24aA" TargetMode="Externa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4"/>
          <p:cNvSpPr/>
          <p:nvPr/>
        </p:nvSpPr>
        <p:spPr>
          <a:xfrm>
            <a:off x="7947025" y="3827450"/>
            <a:ext cx="4166025" cy="3106750"/>
          </a:xfrm>
          <a:prstGeom prst="flowChartProcess">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4"/>
          <p:cNvSpPr txBox="1">
            <a:spLocks noGrp="1"/>
          </p:cNvSpPr>
          <p:nvPr>
            <p:ph type="ctrTitle"/>
          </p:nvPr>
        </p:nvSpPr>
        <p:spPr>
          <a:xfrm>
            <a:off x="877001" y="4718713"/>
            <a:ext cx="7700700" cy="140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a:t>UNDERSTANDING TRAUMA</a:t>
            </a:r>
            <a:endParaRPr/>
          </a:p>
        </p:txBody>
      </p:sp>
      <p:sp>
        <p:nvSpPr>
          <p:cNvPr id="122" name="Google Shape;122;p14"/>
          <p:cNvSpPr txBox="1">
            <a:spLocks noGrp="1"/>
          </p:cNvSpPr>
          <p:nvPr>
            <p:ph type="subTitle" idx="1"/>
          </p:nvPr>
        </p:nvSpPr>
        <p:spPr>
          <a:xfrm>
            <a:off x="8025980" y="0"/>
            <a:ext cx="4166100" cy="6356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endParaRPr/>
          </a:p>
          <a:p>
            <a:pPr marL="0" lvl="0" indent="0" algn="l" rtl="0">
              <a:lnSpc>
                <a:spcPct val="100000"/>
              </a:lnSpc>
              <a:spcBef>
                <a:spcPts val="0"/>
              </a:spcBef>
              <a:spcAft>
                <a:spcPts val="0"/>
              </a:spcAft>
              <a:buClr>
                <a:schemeClr val="dk1"/>
              </a:buClr>
              <a:buSzPts val="1100"/>
              <a:buFont typeface="Arial"/>
              <a:buNone/>
            </a:pPr>
            <a:r>
              <a:rPr lang="en-US" sz="3000" b="0"/>
              <a:t>Reverend Traci Jackson</a:t>
            </a:r>
            <a:endParaRPr sz="3000" b="0"/>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Executive Director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Domestic/Sexual Violence Project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Urban League of Eastern MA</a:t>
            </a:r>
            <a:endParaRPr/>
          </a:p>
          <a:p>
            <a:pPr marL="0" lvl="0" indent="0" algn="l" rtl="0">
              <a:lnSpc>
                <a:spcPct val="100000"/>
              </a:lnSpc>
              <a:spcBef>
                <a:spcPts val="0"/>
              </a:spcBef>
              <a:spcAft>
                <a:spcPts val="0"/>
              </a:spcAft>
              <a:buClr>
                <a:schemeClr val="dk1"/>
              </a:buClr>
              <a:buSzPts val="1100"/>
              <a:buFont typeface="Arial"/>
              <a:buNone/>
            </a:pPr>
            <a:endParaRPr/>
          </a:p>
        </p:txBody>
      </p:sp>
      <p:pic>
        <p:nvPicPr>
          <p:cNvPr id="123" name="Google Shape;123;p14"/>
          <p:cNvPicPr preferRelativeResize="0">
            <a:picLocks noGrp="1"/>
          </p:cNvPicPr>
          <p:nvPr>
            <p:ph type="pic" idx="2"/>
          </p:nvPr>
        </p:nvPicPr>
        <p:blipFill rotWithShape="1">
          <a:blip r:embed="rId3">
            <a:alphaModFix/>
          </a:blip>
          <a:srcRect t="435" b="426"/>
          <a:stretch/>
        </p:blipFill>
        <p:spPr>
          <a:xfrm>
            <a:off x="0" y="0"/>
            <a:ext cx="7947023" cy="4532401"/>
          </a:xfrm>
          <a:prstGeom prst="rect">
            <a:avLst/>
          </a:prstGeom>
          <a:noFill/>
          <a:ln>
            <a:noFill/>
          </a:ln>
        </p:spPr>
      </p:pic>
      <p:sp>
        <p:nvSpPr>
          <p:cNvPr id="124" name="Google Shape;124;p14"/>
          <p:cNvSpPr txBox="1">
            <a:spLocks noGrp="1"/>
          </p:cNvSpPr>
          <p:nvPr>
            <p:ph type="sldNum" idx="12"/>
          </p:nvPr>
        </p:nvSpPr>
        <p:spPr>
          <a:xfrm>
            <a:off x="11365992" y="6356350"/>
            <a:ext cx="630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a:t>
            </a:fld>
            <a:endParaRPr/>
          </a:p>
        </p:txBody>
      </p:sp>
      <p:sp>
        <p:nvSpPr>
          <p:cNvPr id="125" name="Google Shape;125;p14"/>
          <p:cNvSpPr txBox="1"/>
          <p:nvPr/>
        </p:nvSpPr>
        <p:spPr>
          <a:xfrm>
            <a:off x="10260200" y="5934525"/>
            <a:ext cx="2842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venir"/>
              <a:ea typeface="Avenir"/>
              <a:cs typeface="Avenir"/>
              <a:sym typeface="Avenir"/>
            </a:endParaRPr>
          </a:p>
        </p:txBody>
      </p:sp>
      <p:pic>
        <p:nvPicPr>
          <p:cNvPr id="126" name="Google Shape;126;p14"/>
          <p:cNvPicPr preferRelativeResize="0"/>
          <p:nvPr/>
        </p:nvPicPr>
        <p:blipFill>
          <a:blip r:embed="rId4">
            <a:alphaModFix/>
          </a:blip>
          <a:stretch>
            <a:fillRect/>
          </a:stretch>
        </p:blipFill>
        <p:spPr>
          <a:xfrm>
            <a:off x="5318450" y="195950"/>
            <a:ext cx="2491275" cy="4170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532264" y="776941"/>
            <a:ext cx="3209100" cy="516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What lies beneath??</a:t>
            </a:r>
            <a:endParaRPr/>
          </a:p>
        </p:txBody>
      </p:sp>
      <p:pic>
        <p:nvPicPr>
          <p:cNvPr id="209" name="Google Shape;209;p23" descr="Pink hued beach sand meeting the sea"/>
          <p:cNvPicPr preferRelativeResize="0">
            <a:picLocks noGrp="1"/>
          </p:cNvPicPr>
          <p:nvPr>
            <p:ph type="pic" idx="2"/>
          </p:nvPr>
        </p:nvPicPr>
        <p:blipFill rotWithShape="1">
          <a:blip r:embed="rId3">
            <a:alphaModFix/>
          </a:blip>
          <a:srcRect t="7799" b="28841"/>
          <a:stretch/>
        </p:blipFill>
        <p:spPr>
          <a:xfrm>
            <a:off x="4073979" y="-1"/>
            <a:ext cx="8118021" cy="3428999"/>
          </a:xfrm>
          <a:prstGeom prst="rect">
            <a:avLst/>
          </a:prstGeom>
          <a:noFill/>
          <a:ln>
            <a:noFill/>
          </a:ln>
        </p:spPr>
      </p:pic>
      <p:sp>
        <p:nvSpPr>
          <p:cNvPr id="210" name="Google Shape;210;p23"/>
          <p:cNvSpPr txBox="1">
            <a:spLocks noGrp="1"/>
          </p:cNvSpPr>
          <p:nvPr>
            <p:ph type="sldNum" idx="12"/>
          </p:nvPr>
        </p:nvSpPr>
        <p:spPr>
          <a:xfrm>
            <a:off x="11365992" y="6356350"/>
            <a:ext cx="630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10</a:t>
            </a:fld>
            <a:endParaRPr/>
          </a:p>
        </p:txBody>
      </p:sp>
      <p:sp>
        <p:nvSpPr>
          <p:cNvPr id="211" name="Google Shape;211;p23"/>
          <p:cNvSpPr txBox="1">
            <a:spLocks noGrp="1"/>
          </p:cNvSpPr>
          <p:nvPr>
            <p:ph type="dt" idx="10"/>
          </p:nvPr>
        </p:nvSpPr>
        <p:spPr>
          <a:xfrm>
            <a:off x="7013448" y="6355080"/>
            <a:ext cx="4352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12" name="Google Shape;212;p23"/>
          <p:cNvSpPr txBox="1"/>
          <p:nvPr/>
        </p:nvSpPr>
        <p:spPr>
          <a:xfrm>
            <a:off x="5206475" y="4450700"/>
            <a:ext cx="708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213" name="Google Shape;213;p23"/>
          <p:cNvSpPr txBox="1"/>
          <p:nvPr/>
        </p:nvSpPr>
        <p:spPr>
          <a:xfrm>
            <a:off x="5358875" y="4603100"/>
            <a:ext cx="708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a:latin typeface="Avenir"/>
                <a:ea typeface="Avenir"/>
                <a:cs typeface="Avenir"/>
                <a:sym typeface="Avenir"/>
              </a:rPr>
              <a:t>Trauma Informed?</a:t>
            </a:r>
            <a:endParaRPr sz="51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532264" y="776941"/>
            <a:ext cx="3209100" cy="516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What lies beneath??</a:t>
            </a:r>
            <a:endParaRPr/>
          </a:p>
        </p:txBody>
      </p:sp>
      <p:pic>
        <p:nvPicPr>
          <p:cNvPr id="220" name="Google Shape;220;p24" descr="Pink hued beach sand meeting the sea"/>
          <p:cNvPicPr preferRelativeResize="0">
            <a:picLocks noGrp="1"/>
          </p:cNvPicPr>
          <p:nvPr>
            <p:ph type="pic" idx="2"/>
          </p:nvPr>
        </p:nvPicPr>
        <p:blipFill rotWithShape="1">
          <a:blip r:embed="rId3">
            <a:alphaModFix/>
          </a:blip>
          <a:srcRect t="7799" b="28841"/>
          <a:stretch/>
        </p:blipFill>
        <p:spPr>
          <a:xfrm>
            <a:off x="4073979" y="-1"/>
            <a:ext cx="8118021" cy="3428999"/>
          </a:xfrm>
          <a:prstGeom prst="rect">
            <a:avLst/>
          </a:prstGeom>
          <a:noFill/>
          <a:ln>
            <a:noFill/>
          </a:ln>
        </p:spPr>
      </p:pic>
      <p:sp>
        <p:nvSpPr>
          <p:cNvPr id="221" name="Google Shape;221;p24"/>
          <p:cNvSpPr txBox="1">
            <a:spLocks noGrp="1"/>
          </p:cNvSpPr>
          <p:nvPr>
            <p:ph type="body" idx="1"/>
          </p:nvPr>
        </p:nvSpPr>
        <p:spPr>
          <a:xfrm>
            <a:off x="5397800" y="4058875"/>
            <a:ext cx="6599100" cy="2296200"/>
          </a:xfrm>
          <a:prstGeom prst="rect">
            <a:avLst/>
          </a:prstGeom>
          <a:noFill/>
          <a:ln>
            <a:noFill/>
          </a:ln>
        </p:spPr>
        <p:txBody>
          <a:bodyPr spcFirstLastPara="1" wrap="square" lIns="91425" tIns="45700" rIns="91425" bIns="45700" anchor="t" anchorCtr="0">
            <a:normAutofit/>
          </a:bodyPr>
          <a:lstStyle/>
          <a:p>
            <a:pPr marL="0" lvl="0" indent="0" algn="l" rtl="0">
              <a:lnSpc>
                <a:spcPct val="122000"/>
              </a:lnSpc>
              <a:spcBef>
                <a:spcPts val="600"/>
              </a:spcBef>
              <a:spcAft>
                <a:spcPts val="0"/>
              </a:spcAft>
              <a:buNone/>
            </a:pPr>
            <a:r>
              <a:rPr lang="en-US" sz="2700" b="1">
                <a:solidFill>
                  <a:srgbClr val="333333"/>
                </a:solidFill>
                <a:highlight>
                  <a:srgbClr val="FCFCFC"/>
                </a:highlight>
                <a:latin typeface="Merriweather"/>
                <a:ea typeface="Merriweather"/>
                <a:cs typeface="Merriweather"/>
                <a:sym typeface="Merriweather"/>
              </a:rPr>
              <a:t>Intergenerational Trauma</a:t>
            </a:r>
            <a:endParaRPr sz="2700" b="1">
              <a:solidFill>
                <a:srgbClr val="333333"/>
              </a:solidFill>
              <a:highlight>
                <a:srgbClr val="FCFCFC"/>
              </a:highlight>
              <a:latin typeface="Merriweather"/>
              <a:ea typeface="Merriweather"/>
              <a:cs typeface="Merriweather"/>
              <a:sym typeface="Merriweather"/>
            </a:endParaRPr>
          </a:p>
        </p:txBody>
      </p:sp>
      <p:sp>
        <p:nvSpPr>
          <p:cNvPr id="222" name="Google Shape;222;p24"/>
          <p:cNvSpPr txBox="1">
            <a:spLocks noGrp="1"/>
          </p:cNvSpPr>
          <p:nvPr>
            <p:ph type="sldNum" idx="12"/>
          </p:nvPr>
        </p:nvSpPr>
        <p:spPr>
          <a:xfrm>
            <a:off x="11365992" y="6356350"/>
            <a:ext cx="630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11</a:t>
            </a:fld>
            <a:endParaRPr/>
          </a:p>
        </p:txBody>
      </p:sp>
      <p:sp>
        <p:nvSpPr>
          <p:cNvPr id="223" name="Google Shape;223;p24"/>
          <p:cNvSpPr txBox="1">
            <a:spLocks noGrp="1"/>
          </p:cNvSpPr>
          <p:nvPr>
            <p:ph type="dt" idx="10"/>
          </p:nvPr>
        </p:nvSpPr>
        <p:spPr>
          <a:xfrm>
            <a:off x="7013448" y="6355080"/>
            <a:ext cx="4352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5"/>
          <p:cNvSpPr txBox="1">
            <a:spLocks noGrp="1"/>
          </p:cNvSpPr>
          <p:nvPr>
            <p:ph type="ctrTitle"/>
          </p:nvPr>
        </p:nvSpPr>
        <p:spPr>
          <a:xfrm>
            <a:off x="649045" y="753035"/>
            <a:ext cx="5945393" cy="236668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Grounding Ourselves</a:t>
            </a:r>
            <a:endParaRPr/>
          </a:p>
        </p:txBody>
      </p:sp>
      <p:sp>
        <p:nvSpPr>
          <p:cNvPr id="230" name="Google Shape;230;p25"/>
          <p:cNvSpPr txBox="1">
            <a:spLocks noGrp="1"/>
          </p:cNvSpPr>
          <p:nvPr>
            <p:ph type="subTitle" idx="1"/>
          </p:nvPr>
        </p:nvSpPr>
        <p:spPr>
          <a:xfrm>
            <a:off x="649045" y="3075868"/>
            <a:ext cx="6114220" cy="130624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chemeClr val="lt1"/>
              </a:buClr>
              <a:buSzPct val="100000"/>
              <a:buNone/>
            </a:pPr>
            <a:endParaRPr/>
          </a:p>
          <a:p>
            <a:pPr marL="0" lvl="0" indent="0" algn="l" rtl="0">
              <a:lnSpc>
                <a:spcPct val="110000"/>
              </a:lnSpc>
              <a:spcBef>
                <a:spcPts val="1000"/>
              </a:spcBef>
              <a:spcAft>
                <a:spcPts val="0"/>
              </a:spcAft>
              <a:buClr>
                <a:schemeClr val="lt1"/>
              </a:buClr>
              <a:buSzPct val="100000"/>
              <a:buNone/>
            </a:pPr>
            <a:r>
              <a:rPr lang="en-US"/>
              <a:t>A deep breathing meditation </a:t>
            </a:r>
            <a:endParaRPr/>
          </a:p>
          <a:p>
            <a:pPr marL="0" lvl="0" indent="0" algn="l" rtl="0">
              <a:lnSpc>
                <a:spcPct val="110000"/>
              </a:lnSpc>
              <a:spcBef>
                <a:spcPts val="1000"/>
              </a:spcBef>
              <a:spcAft>
                <a:spcPts val="0"/>
              </a:spcAft>
              <a:buClr>
                <a:schemeClr val="lt1"/>
              </a:buClr>
              <a:buSzPct val="100000"/>
              <a:buNone/>
            </a:pPr>
            <a:r>
              <a:rPr lang="en-US"/>
              <a:t>to start our session.</a:t>
            </a:r>
            <a:endParaRPr/>
          </a:p>
        </p:txBody>
      </p:sp>
      <p:pic>
        <p:nvPicPr>
          <p:cNvPr id="231" name="Google Shape;231;p25" descr="Waves by the sea"/>
          <p:cNvPicPr preferRelativeResize="0">
            <a:picLocks noGrp="1"/>
          </p:cNvPicPr>
          <p:nvPr>
            <p:ph type="pic" idx="2"/>
          </p:nvPr>
        </p:nvPicPr>
        <p:blipFill rotWithShape="1">
          <a:blip r:embed="rId3">
            <a:alphaModFix/>
          </a:blip>
          <a:srcRect t="14621" b="35887"/>
          <a:stretch/>
        </p:blipFill>
        <p:spPr>
          <a:xfrm>
            <a:off x="0" y="4525633"/>
            <a:ext cx="7086598" cy="2339365"/>
          </a:xfrm>
          <a:prstGeom prst="rect">
            <a:avLst/>
          </a:prstGeom>
          <a:noFill/>
          <a:ln>
            <a:noFill/>
          </a:ln>
        </p:spPr>
      </p:pic>
      <p:pic>
        <p:nvPicPr>
          <p:cNvPr id="232" name="Google Shape;232;p25" descr="Stack of balanced stones"/>
          <p:cNvPicPr preferRelativeResize="0">
            <a:picLocks noGrp="1"/>
          </p:cNvPicPr>
          <p:nvPr>
            <p:ph type="pic" idx="3"/>
          </p:nvPr>
        </p:nvPicPr>
        <p:blipFill rotWithShape="1">
          <a:blip r:embed="rId4">
            <a:alphaModFix/>
          </a:blip>
          <a:srcRect l="4514" t="-53" r="20520" b="53"/>
          <a:stretch/>
        </p:blipFill>
        <p:spPr>
          <a:xfrm>
            <a:off x="7086597" y="0"/>
            <a:ext cx="5105403" cy="4533900"/>
          </a:xfrm>
          <a:prstGeom prst="rect">
            <a:avLst/>
          </a:prstGeom>
          <a:noFill/>
          <a:ln>
            <a:noFill/>
          </a:ln>
        </p:spPr>
      </p:pic>
      <p:pic>
        <p:nvPicPr>
          <p:cNvPr id="233" name="Google Shape;233;p25" descr="Mountain pass at dusk time"/>
          <p:cNvPicPr preferRelativeResize="0">
            <a:picLocks noGrp="1"/>
          </p:cNvPicPr>
          <p:nvPr>
            <p:ph type="pic" idx="4"/>
          </p:nvPr>
        </p:nvPicPr>
        <p:blipFill rotWithShape="1">
          <a:blip r:embed="rId5">
            <a:alphaModFix/>
          </a:blip>
          <a:srcRect t="21327" b="9941"/>
          <a:stretch/>
        </p:blipFill>
        <p:spPr>
          <a:xfrm>
            <a:off x="7086596" y="4524691"/>
            <a:ext cx="5105404" cy="2339365"/>
          </a:xfrm>
          <a:prstGeom prst="rect">
            <a:avLst/>
          </a:prstGeom>
          <a:noFill/>
          <a:ln>
            <a:noFill/>
          </a:ln>
        </p:spPr>
      </p:pic>
      <p:sp>
        <p:nvSpPr>
          <p:cNvPr id="234" name="Google Shape;234;p25"/>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
        <p:nvSpPr>
          <p:cNvPr id="235" name="Google Shape;235;p25"/>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36" name="Google Shape;236;p25"/>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6" descr="Snow patterns"/>
          <p:cNvPicPr preferRelativeResize="0"/>
          <p:nvPr/>
        </p:nvPicPr>
        <p:blipFill rotWithShape="1">
          <a:blip r:embed="rId3">
            <a:alphaModFix/>
          </a:blip>
          <a:srcRect l="-1" t="1" r="125" b="36780"/>
          <a:stretch/>
        </p:blipFill>
        <p:spPr>
          <a:xfrm>
            <a:off x="4076700" y="0"/>
            <a:ext cx="8125830" cy="3429000"/>
          </a:xfrm>
          <a:prstGeom prst="rect">
            <a:avLst/>
          </a:prstGeom>
          <a:noFill/>
          <a:ln>
            <a:noFill/>
          </a:ln>
        </p:spPr>
      </p:pic>
      <p:sp>
        <p:nvSpPr>
          <p:cNvPr id="243" name="Google Shape;243;p26"/>
          <p:cNvSpPr txBox="1">
            <a:spLocks noGrp="1"/>
          </p:cNvSpPr>
          <p:nvPr>
            <p:ph type="title"/>
          </p:nvPr>
        </p:nvSpPr>
        <p:spPr>
          <a:xfrm>
            <a:off x="532264" y="776941"/>
            <a:ext cx="3209008" cy="516665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Breathe</a:t>
            </a:r>
            <a:endParaRPr/>
          </a:p>
        </p:txBody>
      </p:sp>
      <p:sp>
        <p:nvSpPr>
          <p:cNvPr id="244" name="Google Shape;244;p26"/>
          <p:cNvSpPr txBox="1">
            <a:spLocks noGrp="1"/>
          </p:cNvSpPr>
          <p:nvPr>
            <p:ph type="body" idx="1"/>
          </p:nvPr>
        </p:nvSpPr>
        <p:spPr>
          <a:xfrm>
            <a:off x="4864100" y="3841750"/>
            <a:ext cx="6599238" cy="2296083"/>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None/>
            </a:pPr>
            <a:r>
              <a:rPr lang="en-US" sz="3600"/>
              <a:t>What happens to the body?</a:t>
            </a:r>
            <a:endParaRPr sz="3600"/>
          </a:p>
        </p:txBody>
      </p:sp>
      <p:sp>
        <p:nvSpPr>
          <p:cNvPr id="245" name="Google Shape;245;p26"/>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13</a:t>
            </a:fld>
            <a:endParaRPr/>
          </a:p>
        </p:txBody>
      </p:sp>
      <p:sp>
        <p:nvSpPr>
          <p:cNvPr id="246" name="Google Shape;246;p26"/>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47" name="Google Shape;247;p26"/>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649045" y="365124"/>
            <a:ext cx="9523655" cy="15013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Avenir"/>
              <a:buNone/>
            </a:pPr>
            <a:r>
              <a:rPr lang="en-US">
                <a:solidFill>
                  <a:srgbClr val="FFFFFF"/>
                </a:solidFill>
              </a:rPr>
              <a:t>Aspects of Trauma</a:t>
            </a:r>
            <a:endParaRPr/>
          </a:p>
        </p:txBody>
      </p:sp>
      <p:pic>
        <p:nvPicPr>
          <p:cNvPr id="254" name="Google Shape;254;p27" descr="Sun shining through a forest"/>
          <p:cNvPicPr preferRelativeResize="0">
            <a:picLocks noGrp="1"/>
          </p:cNvPicPr>
          <p:nvPr>
            <p:ph type="pic" idx="2"/>
          </p:nvPr>
        </p:nvPicPr>
        <p:blipFill rotWithShape="1">
          <a:blip r:embed="rId3">
            <a:alphaModFix/>
          </a:blip>
          <a:srcRect l="15067" r="15067"/>
          <a:stretch/>
        </p:blipFill>
        <p:spPr>
          <a:xfrm>
            <a:off x="1" y="2286000"/>
            <a:ext cx="5067300" cy="4572000"/>
          </a:xfrm>
          <a:prstGeom prst="rect">
            <a:avLst/>
          </a:prstGeom>
          <a:noFill/>
          <a:ln>
            <a:noFill/>
          </a:ln>
        </p:spPr>
      </p:pic>
      <p:sp>
        <p:nvSpPr>
          <p:cNvPr id="255" name="Google Shape;255;p27"/>
          <p:cNvSpPr txBox="1">
            <a:spLocks noGrp="1"/>
          </p:cNvSpPr>
          <p:nvPr>
            <p:ph type="body" idx="1"/>
          </p:nvPr>
        </p:nvSpPr>
        <p:spPr>
          <a:xfrm>
            <a:off x="5570527" y="2679322"/>
            <a:ext cx="6241049" cy="3675123"/>
          </a:xfrm>
          <a:prstGeom prst="rect">
            <a:avLst/>
          </a:prstGeom>
          <a:noFill/>
          <a:ln>
            <a:noFill/>
          </a:ln>
        </p:spPr>
        <p:txBody>
          <a:bodyPr spcFirstLastPara="1" wrap="square" lIns="91425" tIns="45700" rIns="91425" bIns="45700" anchor="t" anchorCtr="0">
            <a:normAutofit/>
          </a:bodyPr>
          <a:lstStyle/>
          <a:p>
            <a:pPr marL="342900" lvl="0" indent="-342900" algn="l" rtl="0">
              <a:lnSpc>
                <a:spcPct val="110000"/>
              </a:lnSpc>
              <a:spcBef>
                <a:spcPts val="0"/>
              </a:spcBef>
              <a:spcAft>
                <a:spcPts val="0"/>
              </a:spcAft>
              <a:buClr>
                <a:schemeClr val="dk1"/>
              </a:buClr>
              <a:buSzPts val="2400"/>
              <a:buFont typeface="Arial"/>
              <a:buChar char="•"/>
            </a:pPr>
            <a:r>
              <a:rPr lang="en-US" sz="2400"/>
              <a:t>Acute Trauma</a:t>
            </a:r>
            <a:endParaRPr/>
          </a:p>
          <a:p>
            <a:pPr marL="342900" lvl="0" indent="-342900" algn="l" rtl="0">
              <a:lnSpc>
                <a:spcPct val="110000"/>
              </a:lnSpc>
              <a:spcBef>
                <a:spcPts val="1000"/>
              </a:spcBef>
              <a:spcAft>
                <a:spcPts val="0"/>
              </a:spcAft>
              <a:buClr>
                <a:schemeClr val="dk1"/>
              </a:buClr>
              <a:buSzPts val="2400"/>
              <a:buFont typeface="Arial"/>
              <a:buChar char="•"/>
            </a:pPr>
            <a:r>
              <a:rPr lang="en-US"/>
              <a:t>Chronic Trauma</a:t>
            </a:r>
            <a:endParaRPr/>
          </a:p>
          <a:p>
            <a:pPr marL="342900" lvl="0" indent="-342900" algn="l" rtl="0">
              <a:lnSpc>
                <a:spcPct val="110000"/>
              </a:lnSpc>
              <a:spcBef>
                <a:spcPts val="1000"/>
              </a:spcBef>
              <a:spcAft>
                <a:spcPts val="0"/>
              </a:spcAft>
              <a:buClr>
                <a:schemeClr val="dk1"/>
              </a:buClr>
              <a:buSzPts val="2400"/>
              <a:buFont typeface="Arial"/>
              <a:buChar char="•"/>
            </a:pPr>
            <a:r>
              <a:rPr lang="en-US" sz="2400"/>
              <a:t>Complex Trauma</a:t>
            </a:r>
            <a:endParaRPr/>
          </a:p>
          <a:p>
            <a:pPr marL="342900" lvl="0" indent="-342900" algn="l" rtl="0">
              <a:lnSpc>
                <a:spcPct val="110000"/>
              </a:lnSpc>
              <a:spcBef>
                <a:spcPts val="1000"/>
              </a:spcBef>
              <a:spcAft>
                <a:spcPts val="0"/>
              </a:spcAft>
              <a:buClr>
                <a:schemeClr val="dk1"/>
              </a:buClr>
              <a:buSzPts val="2400"/>
              <a:buFont typeface="Arial"/>
              <a:buChar char="•"/>
            </a:pPr>
            <a:r>
              <a:rPr lang="en-US"/>
              <a:t>Collective Trauma</a:t>
            </a:r>
            <a:endParaRPr/>
          </a:p>
          <a:p>
            <a:pPr marL="342900" lvl="0" indent="-342900" algn="l" rtl="0">
              <a:lnSpc>
                <a:spcPct val="110000"/>
              </a:lnSpc>
              <a:spcBef>
                <a:spcPts val="1000"/>
              </a:spcBef>
              <a:spcAft>
                <a:spcPts val="0"/>
              </a:spcAft>
              <a:buClr>
                <a:schemeClr val="dk1"/>
              </a:buClr>
              <a:buSzPts val="2400"/>
              <a:buFont typeface="Arial"/>
              <a:buChar char="•"/>
            </a:pPr>
            <a:r>
              <a:rPr lang="en-US"/>
              <a:t>Historical/Generational Trauma</a:t>
            </a:r>
            <a:endParaRPr/>
          </a:p>
          <a:p>
            <a:pPr marL="342900" lvl="0" indent="-342900" algn="l" rtl="0">
              <a:lnSpc>
                <a:spcPct val="110000"/>
              </a:lnSpc>
              <a:spcBef>
                <a:spcPts val="1000"/>
              </a:spcBef>
              <a:spcAft>
                <a:spcPts val="0"/>
              </a:spcAft>
              <a:buClr>
                <a:schemeClr val="dk1"/>
              </a:buClr>
              <a:buSzPts val="2400"/>
              <a:buFont typeface="Arial"/>
              <a:buChar char="•"/>
            </a:pPr>
            <a:r>
              <a:rPr lang="en-US" sz="2400"/>
              <a:t>Vicarious Trauma</a:t>
            </a:r>
            <a:endParaRPr/>
          </a:p>
        </p:txBody>
      </p:sp>
      <p:sp>
        <p:nvSpPr>
          <p:cNvPr id="256" name="Google Shape;256;p27"/>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400"/>
              <a:buNone/>
            </a:pPr>
            <a:r>
              <a:rPr lang="en-US"/>
              <a:t>Safe Havens © 2022</a:t>
            </a:r>
            <a:endParaRPr/>
          </a:p>
        </p:txBody>
      </p:sp>
      <p:sp>
        <p:nvSpPr>
          <p:cNvPr id="257" name="Google Shape;257;p27"/>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050"/>
              <a:buNone/>
            </a:pPr>
            <a:fld id="{00000000-1234-1234-1234-123412341234}" type="slidenum">
              <a:rPr lang="en-US"/>
              <a:t>14</a:t>
            </a:fld>
            <a:endParaRPr/>
          </a:p>
        </p:txBody>
      </p:sp>
      <p:sp>
        <p:nvSpPr>
          <p:cNvPr id="258" name="Google Shape;258;p27"/>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8"/>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15</a:t>
            </a:fld>
            <a:endParaRPr/>
          </a:p>
        </p:txBody>
      </p:sp>
      <p:sp>
        <p:nvSpPr>
          <p:cNvPr id="265" name="Google Shape;265;p28"/>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66" name="Google Shape;266;p28"/>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pic>
        <p:nvPicPr>
          <p:cNvPr id="267" name="Google Shape;267;p28"/>
          <p:cNvPicPr preferRelativeResize="0"/>
          <p:nvPr/>
        </p:nvPicPr>
        <p:blipFill rotWithShape="1">
          <a:blip r:embed="rId3">
            <a:alphaModFix/>
          </a:blip>
          <a:srcRect/>
          <a:stretch/>
        </p:blipFill>
        <p:spPr>
          <a:xfrm>
            <a:off x="0" y="-197050"/>
            <a:ext cx="12192000" cy="7055049"/>
          </a:xfrm>
          <a:prstGeom prst="rect">
            <a:avLst/>
          </a:prstGeom>
          <a:noFill/>
          <a:ln>
            <a:noFill/>
          </a:ln>
        </p:spPr>
      </p:pic>
      <p:pic>
        <p:nvPicPr>
          <p:cNvPr id="268" name="Google Shape;268;p28"/>
          <p:cNvPicPr preferRelativeResize="0"/>
          <p:nvPr/>
        </p:nvPicPr>
        <p:blipFill>
          <a:blip r:embed="rId4">
            <a:alphaModFix/>
          </a:blip>
          <a:stretch>
            <a:fillRect/>
          </a:stretch>
        </p:blipFill>
        <p:spPr>
          <a:xfrm>
            <a:off x="4373825" y="-197050"/>
            <a:ext cx="3444350" cy="1558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9"/>
          <p:cNvSpPr txBox="1">
            <a:spLocks noGrp="1"/>
          </p:cNvSpPr>
          <p:nvPr>
            <p:ph type="ctrTitle"/>
          </p:nvPr>
        </p:nvSpPr>
        <p:spPr>
          <a:xfrm>
            <a:off x="649045" y="495460"/>
            <a:ext cx="5945400" cy="2366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TRAUMA</a:t>
            </a:r>
            <a:endParaRPr/>
          </a:p>
        </p:txBody>
      </p:sp>
      <p:pic>
        <p:nvPicPr>
          <p:cNvPr id="275" name="Google Shape;275;p29" descr="Triangle shaped cave"/>
          <p:cNvPicPr preferRelativeResize="0">
            <a:picLocks noGrp="1"/>
          </p:cNvPicPr>
          <p:nvPr>
            <p:ph type="pic" idx="2"/>
          </p:nvPr>
        </p:nvPicPr>
        <p:blipFill rotWithShape="1">
          <a:blip r:embed="rId3">
            <a:alphaModFix/>
          </a:blip>
          <a:srcRect t="25946" b="25947"/>
          <a:stretch/>
        </p:blipFill>
        <p:spPr>
          <a:xfrm>
            <a:off x="0" y="4525633"/>
            <a:ext cx="7086598" cy="2339365"/>
          </a:xfrm>
          <a:prstGeom prst="rect">
            <a:avLst/>
          </a:prstGeom>
          <a:noFill/>
          <a:ln>
            <a:noFill/>
          </a:ln>
        </p:spPr>
      </p:pic>
      <p:pic>
        <p:nvPicPr>
          <p:cNvPr id="276" name="Google Shape;276;p29" descr="Flocks of birds against the sunset"/>
          <p:cNvPicPr preferRelativeResize="0">
            <a:picLocks noGrp="1"/>
          </p:cNvPicPr>
          <p:nvPr>
            <p:ph type="pic" idx="3"/>
          </p:nvPr>
        </p:nvPicPr>
        <p:blipFill rotWithShape="1">
          <a:blip r:embed="rId4">
            <a:alphaModFix/>
          </a:blip>
          <a:srcRect l="12558" r="12558"/>
          <a:stretch/>
        </p:blipFill>
        <p:spPr>
          <a:xfrm>
            <a:off x="7086597" y="-8092"/>
            <a:ext cx="5105403" cy="4533900"/>
          </a:xfrm>
          <a:prstGeom prst="rect">
            <a:avLst/>
          </a:prstGeom>
          <a:noFill/>
          <a:ln>
            <a:noFill/>
          </a:ln>
        </p:spPr>
      </p:pic>
      <p:pic>
        <p:nvPicPr>
          <p:cNvPr id="277" name="Google Shape;277;p29" descr="Large tree in the desert"/>
          <p:cNvPicPr preferRelativeResize="0">
            <a:picLocks noGrp="1"/>
          </p:cNvPicPr>
          <p:nvPr>
            <p:ph type="pic" idx="4"/>
          </p:nvPr>
        </p:nvPicPr>
        <p:blipFill rotWithShape="1">
          <a:blip r:embed="rId5">
            <a:alphaModFix/>
          </a:blip>
          <a:srcRect t="10233" b="10232"/>
          <a:stretch/>
        </p:blipFill>
        <p:spPr>
          <a:xfrm>
            <a:off x="7086596" y="4525458"/>
            <a:ext cx="5105404" cy="2339365"/>
          </a:xfrm>
          <a:prstGeom prst="rect">
            <a:avLst/>
          </a:prstGeom>
          <a:noFill/>
          <a:ln>
            <a:noFill/>
          </a:ln>
        </p:spPr>
      </p:pic>
      <p:sp>
        <p:nvSpPr>
          <p:cNvPr id="278" name="Google Shape;278;p29"/>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
        <p:nvSpPr>
          <p:cNvPr id="279" name="Google Shape;279;p29"/>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80" name="Google Shape;280;p29"/>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pic>
        <p:nvPicPr>
          <p:cNvPr id="281" name="Google Shape;281;p29" descr="NHS Lanarkshire EVA Services - Trauma and the Brain: Understanding abuse survivors responses. This animation is for any professional working with a service user when GBV is a feature in the case. Find out more here: http://bit.ly/1NGSlzU, Made by mediaco-op: http://mediaco-op.net/ They have produced this animation to help you in your work with service users who have experienced GBV, and to help more professionals to understand the affects of abuse." title="Trauma and the Brain">
            <a:hlinkClick r:id="rId6"/>
          </p:cNvPr>
          <p:cNvPicPr preferRelativeResize="0"/>
          <p:nvPr/>
        </p:nvPicPr>
        <p:blipFill rotWithShape="1">
          <a:blip r:embed="rId7">
            <a:alphaModFix/>
          </a:blip>
          <a:srcRect/>
          <a:stretch/>
        </p:blipFill>
        <p:spPr>
          <a:xfrm>
            <a:off x="8393450" y="4681652"/>
            <a:ext cx="3603466" cy="2026950"/>
          </a:xfrm>
          <a:prstGeom prst="rect">
            <a:avLst/>
          </a:prstGeom>
          <a:noFill/>
          <a:ln>
            <a:noFill/>
          </a:ln>
        </p:spPr>
      </p:pic>
      <p:pic>
        <p:nvPicPr>
          <p:cNvPr id="282" name="Google Shape;282;p29" descr="NHS Lanarkshire EVA Services - Trauma and the Brain: Understanding abuse survivors responses. This animation is for any professional working with a service user when GBV is a feature in the case. Find out more here: http://bit.ly/1NGSlzU, Made by mediaco-op: http://mediaco-op.net/&#10;They have produced this animation to help you in your work with service users who have experienced GBV, and to help more professionals to understand the affects of abuse." title="Trauma and the Brain">
            <a:hlinkClick r:id="rId6"/>
          </p:cNvPr>
          <p:cNvPicPr preferRelativeResize="0"/>
          <p:nvPr/>
        </p:nvPicPr>
        <p:blipFill>
          <a:blip r:embed="rId7">
            <a:alphaModFix/>
          </a:blip>
          <a:stretch>
            <a:fillRect/>
          </a:stretch>
        </p:blipFill>
        <p:spPr>
          <a:xfrm>
            <a:off x="8671188" y="4837875"/>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0"/>
          <p:cNvSpPr txBox="1">
            <a:spLocks noGrp="1"/>
          </p:cNvSpPr>
          <p:nvPr>
            <p:ph type="title"/>
          </p:nvPr>
        </p:nvSpPr>
        <p:spPr>
          <a:xfrm>
            <a:off x="548640" y="-326607"/>
            <a:ext cx="2583300" cy="1859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800"/>
              <a:buFont typeface="Avenir"/>
              <a:buNone/>
            </a:pPr>
            <a:r>
              <a:rPr lang="en-US"/>
              <a:t>Closing</a:t>
            </a:r>
            <a:endParaRPr/>
          </a:p>
        </p:txBody>
      </p:sp>
      <p:sp>
        <p:nvSpPr>
          <p:cNvPr id="289" name="Google Shape;289;p30"/>
          <p:cNvSpPr txBox="1">
            <a:spLocks noGrp="1"/>
          </p:cNvSpPr>
          <p:nvPr>
            <p:ph type="body" idx="1"/>
          </p:nvPr>
        </p:nvSpPr>
        <p:spPr>
          <a:xfrm>
            <a:off x="1209243" y="1764139"/>
            <a:ext cx="4756800" cy="5976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accent2"/>
              </a:buClr>
              <a:buSzPts val="2400"/>
              <a:buNone/>
            </a:pPr>
            <a:r>
              <a:rPr lang="en-US"/>
              <a:t>Wrap-Up</a:t>
            </a:r>
            <a:endParaRPr/>
          </a:p>
        </p:txBody>
      </p:sp>
      <p:sp>
        <p:nvSpPr>
          <p:cNvPr id="290" name="Google Shape;290;p30"/>
          <p:cNvSpPr txBox="1">
            <a:spLocks noGrp="1"/>
          </p:cNvSpPr>
          <p:nvPr>
            <p:ph type="body" idx="2"/>
          </p:nvPr>
        </p:nvSpPr>
        <p:spPr>
          <a:xfrm>
            <a:off x="1209243" y="2374900"/>
            <a:ext cx="8161200" cy="33654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None/>
            </a:pPr>
            <a:r>
              <a:rPr lang="en-US" sz="5900" b="1"/>
              <a:t>Questions and Answers</a:t>
            </a:r>
            <a:endParaRPr sz="5900"/>
          </a:p>
        </p:txBody>
      </p:sp>
      <p:sp>
        <p:nvSpPr>
          <p:cNvPr id="291" name="Google Shape;291;p30"/>
          <p:cNvSpPr txBox="1">
            <a:spLocks noGrp="1"/>
          </p:cNvSpPr>
          <p:nvPr>
            <p:ph type="sldNum" idx="12"/>
          </p:nvPr>
        </p:nvSpPr>
        <p:spPr>
          <a:xfrm>
            <a:off x="11365992" y="6356350"/>
            <a:ext cx="630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17</a:t>
            </a:fld>
            <a:endParaRPr/>
          </a:p>
        </p:txBody>
      </p:sp>
      <p:sp>
        <p:nvSpPr>
          <p:cNvPr id="292" name="Google Shape;292;p30"/>
          <p:cNvSpPr txBox="1">
            <a:spLocks noGrp="1"/>
          </p:cNvSpPr>
          <p:nvPr>
            <p:ph type="dt" idx="10"/>
          </p:nvPr>
        </p:nvSpPr>
        <p:spPr>
          <a:xfrm>
            <a:off x="7013448" y="6355080"/>
            <a:ext cx="4352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1"/>
          <p:cNvSpPr txBox="1">
            <a:spLocks noGrp="1"/>
          </p:cNvSpPr>
          <p:nvPr>
            <p:ph type="ctrTitle"/>
          </p:nvPr>
        </p:nvSpPr>
        <p:spPr>
          <a:xfrm>
            <a:off x="448810" y="4846414"/>
            <a:ext cx="3499507" cy="1409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venir"/>
              <a:buNone/>
            </a:pPr>
            <a:r>
              <a:rPr lang="en-US"/>
              <a:t>Contact Info:</a:t>
            </a:r>
            <a:endParaRPr/>
          </a:p>
        </p:txBody>
      </p:sp>
      <p:sp>
        <p:nvSpPr>
          <p:cNvPr id="299" name="Google Shape;299;p31"/>
          <p:cNvSpPr txBox="1">
            <a:spLocks noGrp="1"/>
          </p:cNvSpPr>
          <p:nvPr>
            <p:ph type="subTitle" idx="1"/>
          </p:nvPr>
        </p:nvSpPr>
        <p:spPr>
          <a:xfrm>
            <a:off x="9399180" y="889682"/>
            <a:ext cx="2537642" cy="193264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6000"/>
              <a:buNone/>
            </a:pPr>
            <a:r>
              <a:rPr lang="en-US" sz="6000"/>
              <a:t>Thank You</a:t>
            </a:r>
            <a:endParaRPr sz="3600"/>
          </a:p>
        </p:txBody>
      </p:sp>
      <p:pic>
        <p:nvPicPr>
          <p:cNvPr id="300" name="Google Shape;300;p31" descr="Dandelion in field at sunset"/>
          <p:cNvPicPr preferRelativeResize="0">
            <a:picLocks noGrp="1"/>
          </p:cNvPicPr>
          <p:nvPr>
            <p:ph type="pic" idx="2"/>
          </p:nvPr>
        </p:nvPicPr>
        <p:blipFill rotWithShape="1">
          <a:blip r:embed="rId3">
            <a:alphaModFix/>
          </a:blip>
          <a:srcRect l="1652" r="1387"/>
          <a:stretch/>
        </p:blipFill>
        <p:spPr>
          <a:xfrm>
            <a:off x="0" y="6056"/>
            <a:ext cx="9144000" cy="4532313"/>
          </a:xfrm>
          <a:prstGeom prst="rect">
            <a:avLst/>
          </a:prstGeom>
          <a:noFill/>
          <a:ln>
            <a:noFill/>
          </a:ln>
        </p:spPr>
      </p:pic>
      <p:pic>
        <p:nvPicPr>
          <p:cNvPr id="301" name="Google Shape;301;p31" descr="Mountain Fuji with morning fog and red leaves at the lake"/>
          <p:cNvPicPr preferRelativeResize="0">
            <a:picLocks noGrp="1"/>
          </p:cNvPicPr>
          <p:nvPr>
            <p:ph type="pic" idx="3"/>
          </p:nvPr>
        </p:nvPicPr>
        <p:blipFill rotWithShape="1">
          <a:blip r:embed="rId4">
            <a:alphaModFix/>
          </a:blip>
          <a:srcRect r="23622" b="12915"/>
          <a:stretch/>
        </p:blipFill>
        <p:spPr>
          <a:xfrm>
            <a:off x="9144002" y="4538369"/>
            <a:ext cx="3047998" cy="2319631"/>
          </a:xfrm>
          <a:prstGeom prst="rect">
            <a:avLst/>
          </a:prstGeom>
          <a:noFill/>
          <a:ln>
            <a:noFill/>
          </a:ln>
        </p:spPr>
      </p:pic>
      <p:sp>
        <p:nvSpPr>
          <p:cNvPr id="302" name="Google Shape;302;p31"/>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sp>
        <p:nvSpPr>
          <p:cNvPr id="303" name="Google Shape;303;p31"/>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 2022</a:t>
            </a:r>
            <a:endParaRPr/>
          </a:p>
        </p:txBody>
      </p:sp>
      <p:sp>
        <p:nvSpPr>
          <p:cNvPr id="304" name="Google Shape;304;p31"/>
          <p:cNvSpPr txBox="1"/>
          <p:nvPr/>
        </p:nvSpPr>
        <p:spPr>
          <a:xfrm>
            <a:off x="9249010" y="2612397"/>
            <a:ext cx="3142687" cy="231963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1800"/>
              <a:buFont typeface="Avenir"/>
              <a:buNone/>
            </a:pPr>
            <a:endParaRPr sz="1400" b="0" i="0" u="none" strike="noStrike" cap="none">
              <a:solidFill>
                <a:srgbClr val="000000"/>
              </a:solidFill>
              <a:latin typeface="Arial"/>
              <a:ea typeface="Arial"/>
              <a:cs typeface="Arial"/>
              <a:sym typeface="Arial"/>
            </a:endParaRPr>
          </a:p>
        </p:txBody>
      </p:sp>
      <p:sp>
        <p:nvSpPr>
          <p:cNvPr id="305" name="Google Shape;305;p31"/>
          <p:cNvSpPr txBox="1"/>
          <p:nvPr/>
        </p:nvSpPr>
        <p:spPr>
          <a:xfrm>
            <a:off x="4854109" y="4524472"/>
            <a:ext cx="4070437" cy="23196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Avenir"/>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1800"/>
              <a:buFont typeface="Avenir"/>
              <a:buNone/>
            </a:pPr>
            <a:endParaRPr sz="900" b="0" i="0" u="none" strike="noStrike" cap="none">
              <a:solidFill>
                <a:schemeClr val="lt1"/>
              </a:solidFill>
              <a:latin typeface="Avenir"/>
              <a:ea typeface="Avenir"/>
              <a:cs typeface="Avenir"/>
              <a:sym typeface="Avenir"/>
            </a:endParaRPr>
          </a:p>
          <a:p>
            <a:pPr marL="0" marR="0" lvl="0" indent="0" algn="l" rtl="0">
              <a:lnSpc>
                <a:spcPct val="90000"/>
              </a:lnSpc>
              <a:spcBef>
                <a:spcPts val="0"/>
              </a:spcBef>
              <a:spcAft>
                <a:spcPts val="0"/>
              </a:spcAft>
              <a:buClr>
                <a:schemeClr val="lt1"/>
              </a:buClr>
              <a:buSzPts val="1800"/>
              <a:buFont typeface="Avenir"/>
              <a:buNone/>
            </a:pPr>
            <a:r>
              <a:rPr lang="en-US" sz="2700" b="0" i="0" u="none" strike="noStrike" cap="none">
                <a:solidFill>
                  <a:schemeClr val="lt1"/>
                </a:solidFill>
                <a:latin typeface="Avenir"/>
                <a:ea typeface="Avenir"/>
                <a:cs typeface="Avenir"/>
                <a:sym typeface="Avenir"/>
              </a:rPr>
              <a:t>Rev. Traci Jackson</a:t>
            </a:r>
            <a:endParaRPr sz="2700" b="0" i="0" u="none" strike="noStrike" cap="none">
              <a:solidFill>
                <a:schemeClr val="lt1"/>
              </a:solidFill>
              <a:latin typeface="Avenir"/>
              <a:ea typeface="Avenir"/>
              <a:cs typeface="Avenir"/>
              <a:sym typeface="Avenir"/>
            </a:endParaRPr>
          </a:p>
          <a:p>
            <a:pPr marL="0" marR="0" lvl="0" indent="0" algn="l" rtl="0">
              <a:lnSpc>
                <a:spcPct val="90000"/>
              </a:lnSpc>
              <a:spcBef>
                <a:spcPts val="0"/>
              </a:spcBef>
              <a:spcAft>
                <a:spcPts val="0"/>
              </a:spcAft>
              <a:buClr>
                <a:schemeClr val="lt1"/>
              </a:buClr>
              <a:buSzPts val="1800"/>
              <a:buFont typeface="Avenir"/>
              <a:buNone/>
            </a:pPr>
            <a:r>
              <a:rPr lang="en-US" sz="2700" b="0" i="0" u="none" strike="noStrike" cap="none">
                <a:solidFill>
                  <a:schemeClr val="lt1"/>
                </a:solidFill>
                <a:latin typeface="Avenir"/>
                <a:ea typeface="Avenir"/>
                <a:cs typeface="Avenir"/>
                <a:sym typeface="Avenir"/>
              </a:rPr>
              <a:t>tuppertra@aol.com </a:t>
            </a:r>
            <a:endParaRPr sz="2700" b="0" i="0" u="none" strike="noStrike" cap="none">
              <a:solidFill>
                <a:schemeClr val="lt1"/>
              </a:solidFill>
              <a:latin typeface="Avenir"/>
              <a:ea typeface="Avenir"/>
              <a:cs typeface="Avenir"/>
              <a:sym typeface="Avenir"/>
            </a:endParaRPr>
          </a:p>
          <a:p>
            <a:pPr marL="0" marR="0" lvl="0" indent="0" algn="l" rtl="0">
              <a:lnSpc>
                <a:spcPct val="90000"/>
              </a:lnSpc>
              <a:spcBef>
                <a:spcPts val="0"/>
              </a:spcBef>
              <a:spcAft>
                <a:spcPts val="0"/>
              </a:spcAft>
              <a:buClr>
                <a:schemeClr val="lt1"/>
              </a:buClr>
              <a:buSzPts val="1800"/>
              <a:buFont typeface="Avenir"/>
              <a:buNone/>
            </a:pPr>
            <a:r>
              <a:rPr lang="en-US" sz="2700">
                <a:solidFill>
                  <a:schemeClr val="lt1"/>
                </a:solidFill>
                <a:latin typeface="Avenir"/>
                <a:ea typeface="Avenir"/>
                <a:cs typeface="Avenir"/>
                <a:sym typeface="Avenir"/>
              </a:rPr>
              <a:t>617-459-2420</a:t>
            </a:r>
            <a:endParaRPr sz="1800">
              <a:solidFill>
                <a:schemeClr val="lt1"/>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5"/>
          <p:cNvSpPr txBox="1">
            <a:spLocks noGrp="1"/>
          </p:cNvSpPr>
          <p:nvPr>
            <p:ph type="title"/>
          </p:nvPr>
        </p:nvSpPr>
        <p:spPr>
          <a:xfrm>
            <a:off x="0" y="307900"/>
            <a:ext cx="3302100" cy="3639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Responses to trauma</a:t>
            </a:r>
            <a:endParaRPr/>
          </a:p>
        </p:txBody>
      </p:sp>
      <p:sp>
        <p:nvSpPr>
          <p:cNvPr id="133" name="Google Shape;133;p15"/>
          <p:cNvSpPr txBox="1">
            <a:spLocks noGrp="1"/>
          </p:cNvSpPr>
          <p:nvPr>
            <p:ph type="body" idx="1"/>
          </p:nvPr>
        </p:nvSpPr>
        <p:spPr>
          <a:xfrm>
            <a:off x="3302000" y="876300"/>
            <a:ext cx="8607300" cy="4749900"/>
          </a:xfrm>
          <a:prstGeom prst="rect">
            <a:avLst/>
          </a:prstGeom>
        </p:spPr>
        <p:txBody>
          <a:bodyPr spcFirstLastPara="1" wrap="square" lIns="91425" tIns="45700" rIns="91425" bIns="45700" anchor="t" anchorCtr="0">
            <a:normAutofit/>
          </a:bodyPr>
          <a:lstStyle/>
          <a:p>
            <a:pPr marL="457200" lvl="0" indent="-520700" algn="l" rtl="0">
              <a:spcBef>
                <a:spcPts val="1000"/>
              </a:spcBef>
              <a:spcAft>
                <a:spcPts val="0"/>
              </a:spcAft>
              <a:buSzPts val="4600"/>
              <a:buChar char="•"/>
            </a:pPr>
            <a:r>
              <a:rPr lang="en-US" sz="4600"/>
              <a:t>Physical</a:t>
            </a:r>
            <a:endParaRPr sz="4600"/>
          </a:p>
          <a:p>
            <a:pPr marL="457200" lvl="0" indent="-520700" algn="l" rtl="0">
              <a:spcBef>
                <a:spcPts val="0"/>
              </a:spcBef>
              <a:spcAft>
                <a:spcPts val="0"/>
              </a:spcAft>
              <a:buSzPts val="4600"/>
              <a:buChar char="•"/>
            </a:pPr>
            <a:r>
              <a:rPr lang="en-US" sz="4600"/>
              <a:t>Spiritual</a:t>
            </a:r>
            <a:endParaRPr sz="4600"/>
          </a:p>
          <a:p>
            <a:pPr marL="457200" lvl="0" indent="-520700" algn="l" rtl="0">
              <a:spcBef>
                <a:spcPts val="0"/>
              </a:spcBef>
              <a:spcAft>
                <a:spcPts val="0"/>
              </a:spcAft>
              <a:buSzPts val="4600"/>
              <a:buChar char="•"/>
            </a:pPr>
            <a:r>
              <a:rPr lang="en-US" sz="4600"/>
              <a:t>Psychological</a:t>
            </a:r>
            <a:endParaRPr sz="4600"/>
          </a:p>
          <a:p>
            <a:pPr marL="457200" lvl="0" indent="-520700" algn="l" rtl="0">
              <a:spcBef>
                <a:spcPts val="0"/>
              </a:spcBef>
              <a:spcAft>
                <a:spcPts val="0"/>
              </a:spcAft>
              <a:buSzPts val="4600"/>
              <a:buChar char="•"/>
            </a:pPr>
            <a:r>
              <a:rPr lang="en-US" sz="4600"/>
              <a:t>Emotional</a:t>
            </a:r>
            <a:endParaRPr sz="4600"/>
          </a:p>
        </p:txBody>
      </p:sp>
      <p:sp>
        <p:nvSpPr>
          <p:cNvPr id="134" name="Google Shape;134;p15"/>
          <p:cNvSpPr txBox="1">
            <a:spLocks noGrp="1"/>
          </p:cNvSpPr>
          <p:nvPr>
            <p:ph type="sldNum" idx="12"/>
          </p:nvPr>
        </p:nvSpPr>
        <p:spPr>
          <a:xfrm>
            <a:off x="11365992" y="6356350"/>
            <a:ext cx="6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50"/>
              <a:buFont typeface="Avenir"/>
              <a:buNone/>
            </a:pPr>
            <a:fld id="{00000000-1234-1234-1234-123412341234}" type="slidenum">
              <a:rPr lang="en-US">
                <a:solidFill>
                  <a:srgbClr val="000000"/>
                </a:solidFill>
              </a:rPr>
              <a:t>2</a:t>
            </a:fld>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331788" y="875030"/>
            <a:ext cx="2384400" cy="506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t>
            </a:r>
            <a:endParaRPr/>
          </a:p>
        </p:txBody>
      </p:sp>
      <p:sp>
        <p:nvSpPr>
          <p:cNvPr id="141" name="Google Shape;141;p16"/>
          <p:cNvSpPr txBox="1">
            <a:spLocks noGrp="1"/>
          </p:cNvSpPr>
          <p:nvPr>
            <p:ph type="body" idx="1"/>
          </p:nvPr>
        </p:nvSpPr>
        <p:spPr>
          <a:xfrm>
            <a:off x="3302000" y="2323325"/>
            <a:ext cx="8607300" cy="3303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6400"/>
              <a:t>Helpful vs. Hurtful</a:t>
            </a:r>
            <a:endParaRPr sz="7100"/>
          </a:p>
        </p:txBody>
      </p:sp>
      <p:sp>
        <p:nvSpPr>
          <p:cNvPr id="142" name="Google Shape;142;p16"/>
          <p:cNvSpPr txBox="1">
            <a:spLocks noGrp="1"/>
          </p:cNvSpPr>
          <p:nvPr>
            <p:ph type="sldNum" idx="12"/>
          </p:nvPr>
        </p:nvSpPr>
        <p:spPr>
          <a:xfrm>
            <a:off x="11365992" y="6356350"/>
            <a:ext cx="6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50"/>
              <a:buFont typeface="Avenir"/>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xfrm>
            <a:off x="331788" y="875030"/>
            <a:ext cx="2384400" cy="506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t>
            </a:r>
            <a:endParaRPr/>
          </a:p>
        </p:txBody>
      </p:sp>
      <p:sp>
        <p:nvSpPr>
          <p:cNvPr id="149" name="Google Shape;149;p17"/>
          <p:cNvSpPr txBox="1">
            <a:spLocks noGrp="1"/>
          </p:cNvSpPr>
          <p:nvPr>
            <p:ph type="body" idx="1"/>
          </p:nvPr>
        </p:nvSpPr>
        <p:spPr>
          <a:xfrm>
            <a:off x="3610950" y="1987425"/>
            <a:ext cx="8298300" cy="3638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5100"/>
              <a:t>PTSD: </a:t>
            </a:r>
            <a:r>
              <a:rPr lang="en-US" sz="5100" i="1"/>
              <a:t>Post Traumatic Stress Disorder</a:t>
            </a:r>
            <a:endParaRPr sz="5100" i="1"/>
          </a:p>
        </p:txBody>
      </p:sp>
      <p:sp>
        <p:nvSpPr>
          <p:cNvPr id="150" name="Google Shape;150;p17"/>
          <p:cNvSpPr txBox="1">
            <a:spLocks noGrp="1"/>
          </p:cNvSpPr>
          <p:nvPr>
            <p:ph type="sldNum" idx="12"/>
          </p:nvPr>
        </p:nvSpPr>
        <p:spPr>
          <a:xfrm>
            <a:off x="11365992" y="6356350"/>
            <a:ext cx="6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50"/>
              <a:buFont typeface="Avenir"/>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331788" y="875030"/>
            <a:ext cx="2384400" cy="506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t>
            </a:r>
            <a:endParaRPr/>
          </a:p>
        </p:txBody>
      </p:sp>
      <p:sp>
        <p:nvSpPr>
          <p:cNvPr id="157" name="Google Shape;157;p18"/>
          <p:cNvSpPr txBox="1">
            <a:spLocks noGrp="1"/>
          </p:cNvSpPr>
          <p:nvPr>
            <p:ph type="body" idx="1"/>
          </p:nvPr>
        </p:nvSpPr>
        <p:spPr>
          <a:xfrm>
            <a:off x="3302000" y="2183375"/>
            <a:ext cx="8607300" cy="3442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5400"/>
              <a:t>Vicarious Trauma</a:t>
            </a:r>
            <a:endParaRPr sz="5400"/>
          </a:p>
        </p:txBody>
      </p:sp>
      <p:sp>
        <p:nvSpPr>
          <p:cNvPr id="158" name="Google Shape;158;p18"/>
          <p:cNvSpPr txBox="1">
            <a:spLocks noGrp="1"/>
          </p:cNvSpPr>
          <p:nvPr>
            <p:ph type="sldNum" idx="12"/>
          </p:nvPr>
        </p:nvSpPr>
        <p:spPr>
          <a:xfrm>
            <a:off x="11365992" y="6356350"/>
            <a:ext cx="6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50"/>
              <a:buFont typeface="Avenir"/>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19"/>
          <p:cNvSpPr/>
          <p:nvPr/>
        </p:nvSpPr>
        <p:spPr>
          <a:xfrm>
            <a:off x="0" y="61165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65" name="Google Shape;165;p19"/>
          <p:cNvSpPr/>
          <p:nvPr/>
        </p:nvSpPr>
        <p:spPr>
          <a:xfrm>
            <a:off x="0" y="0"/>
            <a:ext cx="121920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66" name="Google Shape;166;p19"/>
          <p:cNvSpPr txBox="1">
            <a:spLocks noGrp="1"/>
          </p:cNvSpPr>
          <p:nvPr>
            <p:ph type="title"/>
          </p:nvPr>
        </p:nvSpPr>
        <p:spPr>
          <a:xfrm>
            <a:off x="649045" y="365124"/>
            <a:ext cx="9523655" cy="150132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Avenir"/>
              <a:buNone/>
            </a:pPr>
            <a:r>
              <a:rPr lang="en-US">
                <a:solidFill>
                  <a:srgbClr val="FFFFFF"/>
                </a:solidFill>
              </a:rPr>
              <a:t>Community Agreements</a:t>
            </a:r>
            <a:endParaRPr/>
          </a:p>
        </p:txBody>
      </p:sp>
      <p:pic>
        <p:nvPicPr>
          <p:cNvPr id="167" name="Google Shape;167;p19" descr="yellow colored cacti"/>
          <p:cNvPicPr preferRelativeResize="0">
            <a:picLocks noGrp="1"/>
          </p:cNvPicPr>
          <p:nvPr>
            <p:ph type="pic" idx="2"/>
          </p:nvPr>
        </p:nvPicPr>
        <p:blipFill rotWithShape="1">
          <a:blip r:embed="rId3">
            <a:alphaModFix/>
          </a:blip>
          <a:srcRect l="15235" r="10784" b="2"/>
          <a:stretch/>
        </p:blipFill>
        <p:spPr>
          <a:xfrm>
            <a:off x="1" y="2286000"/>
            <a:ext cx="5067300" cy="4572000"/>
          </a:xfrm>
          <a:prstGeom prst="rect">
            <a:avLst/>
          </a:prstGeom>
          <a:noFill/>
          <a:ln>
            <a:noFill/>
          </a:ln>
        </p:spPr>
      </p:pic>
      <p:sp>
        <p:nvSpPr>
          <p:cNvPr id="168" name="Google Shape;168;p19"/>
          <p:cNvSpPr txBox="1">
            <a:spLocks noGrp="1"/>
          </p:cNvSpPr>
          <p:nvPr>
            <p:ph type="body" idx="1"/>
          </p:nvPr>
        </p:nvSpPr>
        <p:spPr>
          <a:xfrm>
            <a:off x="5756012" y="2398461"/>
            <a:ext cx="5610000" cy="3284400"/>
          </a:xfrm>
          <a:prstGeom prst="rect">
            <a:avLst/>
          </a:prstGeom>
          <a:noFill/>
          <a:ln>
            <a:noFill/>
          </a:ln>
        </p:spPr>
        <p:txBody>
          <a:bodyPr spcFirstLastPara="1" wrap="square" lIns="91425" tIns="45700" rIns="91425" bIns="45700" anchor="t" anchorCtr="0">
            <a:noAutofit/>
          </a:bodyPr>
          <a:lstStyle/>
          <a:p>
            <a:pPr marL="0" lvl="0" indent="-127000" algn="l" rtl="0">
              <a:lnSpc>
                <a:spcPct val="110000"/>
              </a:lnSpc>
              <a:spcBef>
                <a:spcPts val="0"/>
              </a:spcBef>
              <a:spcAft>
                <a:spcPts val="0"/>
              </a:spcAft>
              <a:buSzPts val="2000"/>
              <a:buChar char="•"/>
            </a:pPr>
            <a:r>
              <a:rPr lang="en-US" sz="2000"/>
              <a:t>Listen Deeply</a:t>
            </a:r>
            <a:endParaRPr sz="2000"/>
          </a:p>
          <a:p>
            <a:pPr marL="0" lvl="0" indent="-127000" algn="l" rtl="0">
              <a:lnSpc>
                <a:spcPct val="110000"/>
              </a:lnSpc>
              <a:spcBef>
                <a:spcPts val="1000"/>
              </a:spcBef>
              <a:spcAft>
                <a:spcPts val="0"/>
              </a:spcAft>
              <a:buSzPts val="2000"/>
              <a:buChar char="•"/>
            </a:pPr>
            <a:r>
              <a:rPr lang="en-US" sz="2000"/>
              <a:t>Maintain Confidentiality</a:t>
            </a:r>
            <a:endParaRPr sz="2000"/>
          </a:p>
          <a:p>
            <a:pPr marL="0" lvl="0" indent="-127000" algn="l" rtl="0">
              <a:lnSpc>
                <a:spcPct val="110000"/>
              </a:lnSpc>
              <a:spcBef>
                <a:spcPts val="1000"/>
              </a:spcBef>
              <a:spcAft>
                <a:spcPts val="0"/>
              </a:spcAft>
              <a:buSzPts val="2000"/>
              <a:buChar char="•"/>
            </a:pPr>
            <a:r>
              <a:rPr lang="en-US" sz="2000"/>
              <a:t>Prioritize Safety</a:t>
            </a:r>
            <a:endParaRPr sz="2000"/>
          </a:p>
          <a:p>
            <a:pPr marL="0" lvl="0" indent="-127000" algn="l" rtl="0">
              <a:lnSpc>
                <a:spcPct val="110000"/>
              </a:lnSpc>
              <a:spcBef>
                <a:spcPts val="1000"/>
              </a:spcBef>
              <a:spcAft>
                <a:spcPts val="0"/>
              </a:spcAft>
              <a:buSzPts val="2000"/>
              <a:buChar char="•"/>
            </a:pPr>
            <a:r>
              <a:rPr lang="en-US" sz="2000"/>
              <a:t>Respect Interfaith Setting</a:t>
            </a:r>
            <a:endParaRPr sz="2000"/>
          </a:p>
          <a:p>
            <a:pPr marL="0" lvl="0" indent="-127000" algn="l" rtl="0">
              <a:lnSpc>
                <a:spcPct val="110000"/>
              </a:lnSpc>
              <a:spcBef>
                <a:spcPts val="1000"/>
              </a:spcBef>
              <a:spcAft>
                <a:spcPts val="0"/>
              </a:spcAft>
              <a:buSzPts val="2000"/>
              <a:buChar char="•"/>
            </a:pPr>
            <a:r>
              <a:rPr lang="en-US" sz="2000"/>
              <a:t>Share the Air</a:t>
            </a:r>
            <a:endParaRPr sz="2000"/>
          </a:p>
          <a:p>
            <a:pPr marL="0" lvl="0" indent="-127000" algn="l" rtl="0">
              <a:lnSpc>
                <a:spcPct val="110000"/>
              </a:lnSpc>
              <a:spcBef>
                <a:spcPts val="1000"/>
              </a:spcBef>
              <a:spcAft>
                <a:spcPts val="0"/>
              </a:spcAft>
              <a:buSzPts val="2000"/>
              <a:buChar char="•"/>
            </a:pPr>
            <a:r>
              <a:rPr lang="en-US" sz="2000"/>
              <a:t>Take Care of Yourself</a:t>
            </a:r>
            <a:endParaRPr sz="2000"/>
          </a:p>
          <a:p>
            <a:pPr marL="0" lvl="0" indent="-127000" algn="l" rtl="0">
              <a:lnSpc>
                <a:spcPct val="110000"/>
              </a:lnSpc>
              <a:spcBef>
                <a:spcPts val="1000"/>
              </a:spcBef>
              <a:spcAft>
                <a:spcPts val="0"/>
              </a:spcAft>
              <a:buSzPts val="2000"/>
              <a:buChar char="•"/>
            </a:pPr>
            <a:r>
              <a:rPr lang="en-US" sz="2000"/>
              <a:t>No One Gets to Know it All</a:t>
            </a:r>
            <a:endParaRPr sz="2000"/>
          </a:p>
          <a:p>
            <a:pPr marL="0" lvl="0" indent="-127000" algn="l" rtl="0">
              <a:lnSpc>
                <a:spcPct val="110000"/>
              </a:lnSpc>
              <a:spcBef>
                <a:spcPts val="1000"/>
              </a:spcBef>
              <a:spcAft>
                <a:spcPts val="0"/>
              </a:spcAft>
              <a:buSzPts val="2000"/>
              <a:buChar char="•"/>
            </a:pPr>
            <a:r>
              <a:rPr lang="en-US" sz="2000"/>
              <a:t>Assume Good Intentions and Address Impact</a:t>
            </a:r>
            <a:endParaRPr sz="2000"/>
          </a:p>
          <a:p>
            <a:pPr marL="0" lvl="0" indent="-127000" algn="l" rtl="0">
              <a:lnSpc>
                <a:spcPct val="110000"/>
              </a:lnSpc>
              <a:spcBef>
                <a:spcPts val="1000"/>
              </a:spcBef>
              <a:spcAft>
                <a:spcPts val="0"/>
              </a:spcAft>
              <a:buSzPts val="2000"/>
              <a:buChar char="•"/>
            </a:pPr>
            <a:r>
              <a:rPr lang="en-US" sz="2000"/>
              <a:t>Survivors of Abuse Are So Much More</a:t>
            </a:r>
            <a:endParaRPr sz="2000"/>
          </a:p>
        </p:txBody>
      </p:sp>
      <p:sp>
        <p:nvSpPr>
          <p:cNvPr id="169" name="Google Shape;169;p19"/>
          <p:cNvSpPr txBox="1">
            <a:spLocks noGrp="1"/>
          </p:cNvSpPr>
          <p:nvPr>
            <p:ph type="dt" idx="10"/>
          </p:nvPr>
        </p:nvSpPr>
        <p:spPr>
          <a:xfrm>
            <a:off x="7972023" y="6356355"/>
            <a:ext cx="43524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400"/>
              <a:buNone/>
            </a:pPr>
            <a:endParaRPr/>
          </a:p>
        </p:txBody>
      </p:sp>
      <p:sp>
        <p:nvSpPr>
          <p:cNvPr id="170" name="Google Shape;170;p19"/>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pic>
        <p:nvPicPr>
          <p:cNvPr id="171" name="Google Shape;171;p19"/>
          <p:cNvPicPr preferRelativeResize="0"/>
          <p:nvPr/>
        </p:nvPicPr>
        <p:blipFill rotWithShape="1">
          <a:blip r:embed="rId4">
            <a:alphaModFix/>
          </a:blip>
          <a:srcRect t="2593" r="-4199" b="-6349"/>
          <a:stretch/>
        </p:blipFill>
        <p:spPr>
          <a:xfrm>
            <a:off x="0" y="2137075"/>
            <a:ext cx="5474650" cy="5332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649045" y="365124"/>
            <a:ext cx="9523800" cy="1501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78" name="Google Shape;178;p20"/>
          <p:cNvSpPr>
            <a:spLocks noGrp="1"/>
          </p:cNvSpPr>
          <p:nvPr>
            <p:ph type="pic" idx="2"/>
          </p:nvPr>
        </p:nvSpPr>
        <p:spPr>
          <a:xfrm>
            <a:off x="0" y="2286000"/>
            <a:ext cx="5067300" cy="4572000"/>
          </a:xfrm>
          <a:prstGeom prst="rect">
            <a:avLst/>
          </a:prstGeom>
        </p:spPr>
      </p:sp>
      <p:sp>
        <p:nvSpPr>
          <p:cNvPr id="179" name="Google Shape;179;p20"/>
          <p:cNvSpPr txBox="1">
            <a:spLocks noGrp="1"/>
          </p:cNvSpPr>
          <p:nvPr>
            <p:ph type="body" idx="1"/>
          </p:nvPr>
        </p:nvSpPr>
        <p:spPr>
          <a:xfrm>
            <a:off x="5819887" y="2899186"/>
            <a:ext cx="5610000" cy="3284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80" name="Google Shape;180;p20"/>
          <p:cNvSpPr txBox="1">
            <a:spLocks noGrp="1"/>
          </p:cNvSpPr>
          <p:nvPr>
            <p:ph type="sldNum" idx="12"/>
          </p:nvPr>
        </p:nvSpPr>
        <p:spPr>
          <a:xfrm>
            <a:off x="11365992" y="6356350"/>
            <a:ext cx="6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50"/>
              <a:buFont typeface="Avenir"/>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532264" y="776941"/>
            <a:ext cx="3209008" cy="516665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Overall Agenda</a:t>
            </a:r>
            <a:endParaRPr/>
          </a:p>
        </p:txBody>
      </p:sp>
      <p:pic>
        <p:nvPicPr>
          <p:cNvPr id="187" name="Google Shape;187;p21" descr="Pink hued beach sand meeting the sea"/>
          <p:cNvPicPr preferRelativeResize="0">
            <a:picLocks noGrp="1"/>
          </p:cNvPicPr>
          <p:nvPr>
            <p:ph type="pic" idx="2"/>
          </p:nvPr>
        </p:nvPicPr>
        <p:blipFill rotWithShape="1">
          <a:blip r:embed="rId3">
            <a:alphaModFix/>
          </a:blip>
          <a:srcRect t="7802" b="28838"/>
          <a:stretch/>
        </p:blipFill>
        <p:spPr>
          <a:xfrm>
            <a:off x="4073979" y="-1"/>
            <a:ext cx="8118021" cy="3429001"/>
          </a:xfrm>
          <a:prstGeom prst="rect">
            <a:avLst/>
          </a:prstGeom>
          <a:noFill/>
          <a:ln>
            <a:noFill/>
          </a:ln>
        </p:spPr>
      </p:pic>
      <p:sp>
        <p:nvSpPr>
          <p:cNvPr id="188" name="Google Shape;188;p21"/>
          <p:cNvSpPr txBox="1">
            <a:spLocks noGrp="1"/>
          </p:cNvSpPr>
          <p:nvPr>
            <p:ph type="body" idx="1"/>
          </p:nvPr>
        </p:nvSpPr>
        <p:spPr>
          <a:xfrm>
            <a:off x="4864100" y="3841750"/>
            <a:ext cx="6599238" cy="2296083"/>
          </a:xfrm>
          <a:prstGeom prst="rect">
            <a:avLst/>
          </a:prstGeom>
          <a:noFill/>
          <a:ln>
            <a:noFill/>
          </a:ln>
        </p:spPr>
        <p:txBody>
          <a:bodyPr spcFirstLastPara="1" wrap="square" lIns="91425" tIns="45700" rIns="91425" bIns="45700" anchor="t" anchorCtr="0">
            <a:normAutofit fontScale="70000" lnSpcReduction="20000"/>
          </a:bodyPr>
          <a:lstStyle/>
          <a:p>
            <a:pPr marL="342900" lvl="0" indent="-304800" algn="l" rtl="0">
              <a:lnSpc>
                <a:spcPct val="110000"/>
              </a:lnSpc>
              <a:spcBef>
                <a:spcPts val="0"/>
              </a:spcBef>
              <a:spcAft>
                <a:spcPts val="0"/>
              </a:spcAft>
              <a:buClr>
                <a:schemeClr val="dk1"/>
              </a:buClr>
              <a:buSzPct val="100000"/>
              <a:buFont typeface="Arial"/>
              <a:buChar char="•"/>
            </a:pPr>
            <a:r>
              <a:rPr lang="en-US"/>
              <a:t>1 - Defining Trauma</a:t>
            </a:r>
            <a:endParaRPr/>
          </a:p>
          <a:p>
            <a:pPr marL="342900" lvl="0" indent="-304800" algn="l" rtl="0">
              <a:lnSpc>
                <a:spcPct val="110000"/>
              </a:lnSpc>
              <a:spcBef>
                <a:spcPts val="1000"/>
              </a:spcBef>
              <a:spcAft>
                <a:spcPts val="0"/>
              </a:spcAft>
              <a:buClr>
                <a:schemeClr val="dk1"/>
              </a:buClr>
              <a:buSzPct val="100000"/>
              <a:buFont typeface="Arial"/>
              <a:buChar char="•"/>
            </a:pPr>
            <a:r>
              <a:rPr lang="en-US" b="1"/>
              <a:t>2 - Trauma Informed</a:t>
            </a:r>
            <a:endParaRPr/>
          </a:p>
          <a:p>
            <a:pPr marL="342900" lvl="0" indent="-304800" algn="l" rtl="0">
              <a:lnSpc>
                <a:spcPct val="110000"/>
              </a:lnSpc>
              <a:spcBef>
                <a:spcPts val="1000"/>
              </a:spcBef>
              <a:spcAft>
                <a:spcPts val="0"/>
              </a:spcAft>
              <a:buClr>
                <a:schemeClr val="dk1"/>
              </a:buClr>
              <a:buSzPct val="100000"/>
              <a:buFont typeface="Arial"/>
              <a:buChar char="•"/>
            </a:pPr>
            <a:r>
              <a:rPr lang="en-US"/>
              <a:t>3-  Historical Trauma in Communities of Color</a:t>
            </a:r>
            <a:endParaRPr/>
          </a:p>
          <a:p>
            <a:pPr marL="342900" lvl="0" indent="-304800" algn="l" rtl="0">
              <a:lnSpc>
                <a:spcPct val="110000"/>
              </a:lnSpc>
              <a:spcBef>
                <a:spcPts val="1000"/>
              </a:spcBef>
              <a:spcAft>
                <a:spcPts val="0"/>
              </a:spcAft>
              <a:buClr>
                <a:schemeClr val="dk1"/>
              </a:buClr>
              <a:buSzPct val="100000"/>
              <a:buFont typeface="Arial"/>
              <a:buChar char="•"/>
            </a:pPr>
            <a:r>
              <a:rPr lang="en-US"/>
              <a:t>4- Impact of Trauma</a:t>
            </a:r>
            <a:endParaRPr/>
          </a:p>
          <a:p>
            <a:pPr marL="342900" lvl="0" indent="-304800" algn="l" rtl="0">
              <a:lnSpc>
                <a:spcPct val="110000"/>
              </a:lnSpc>
              <a:spcBef>
                <a:spcPts val="1000"/>
              </a:spcBef>
              <a:spcAft>
                <a:spcPts val="0"/>
              </a:spcAft>
              <a:buSzPct val="100000"/>
              <a:buChar char="•"/>
            </a:pPr>
            <a:r>
              <a:rPr lang="en-US"/>
              <a:t>5- Break</a:t>
            </a:r>
            <a:endParaRPr/>
          </a:p>
          <a:p>
            <a:pPr marL="342900" lvl="0" indent="-304800" algn="l" rtl="0">
              <a:lnSpc>
                <a:spcPct val="110000"/>
              </a:lnSpc>
              <a:spcBef>
                <a:spcPts val="1000"/>
              </a:spcBef>
              <a:spcAft>
                <a:spcPts val="0"/>
              </a:spcAft>
              <a:buSzPct val="100000"/>
              <a:buChar char="•"/>
            </a:pPr>
            <a:r>
              <a:rPr lang="en-US"/>
              <a:t>More about Trauma</a:t>
            </a:r>
            <a:endParaRPr/>
          </a:p>
          <a:p>
            <a:pPr marL="342900" lvl="0" indent="-304800" algn="l" rtl="0">
              <a:lnSpc>
                <a:spcPct val="110000"/>
              </a:lnSpc>
              <a:spcBef>
                <a:spcPts val="1000"/>
              </a:spcBef>
              <a:spcAft>
                <a:spcPts val="0"/>
              </a:spcAft>
              <a:buSzPct val="100000"/>
              <a:buChar char="•"/>
            </a:pPr>
            <a:r>
              <a:rPr lang="en-US"/>
              <a:t>The Intersection of Faith and Abuse</a:t>
            </a:r>
            <a:endParaRPr/>
          </a:p>
        </p:txBody>
      </p:sp>
      <p:sp>
        <p:nvSpPr>
          <p:cNvPr id="189" name="Google Shape;189;p21"/>
          <p:cNvSpPr txBox="1">
            <a:spLocks noGrp="1"/>
          </p:cNvSpPr>
          <p:nvPr>
            <p:ph type="sldNum" idx="12"/>
          </p:nvPr>
        </p:nvSpPr>
        <p:spPr>
          <a:xfrm>
            <a:off x="11365992" y="6356350"/>
            <a:ext cx="630936"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8</a:t>
            </a:fld>
            <a:endParaRPr/>
          </a:p>
        </p:txBody>
      </p:sp>
      <p:sp>
        <p:nvSpPr>
          <p:cNvPr id="190" name="Google Shape;190;p21"/>
          <p:cNvSpPr txBox="1">
            <a:spLocks noGrp="1"/>
          </p:cNvSpPr>
          <p:nvPr>
            <p:ph type="dt" idx="10"/>
          </p:nvPr>
        </p:nvSpPr>
        <p:spPr>
          <a:xfrm>
            <a:off x="7013448" y="6355080"/>
            <a:ext cx="43525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191" name="Google Shape;191;p21"/>
          <p:cNvSpPr txBox="1">
            <a:spLocks noGrp="1"/>
          </p:cNvSpPr>
          <p:nvPr>
            <p:ph type="ftr" idx="11"/>
          </p:nvPr>
        </p:nvSpPr>
        <p:spPr>
          <a:xfrm>
            <a:off x="199277" y="6356350"/>
            <a:ext cx="374904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Session 2: Trauma &amp; Response Skills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532264" y="776941"/>
            <a:ext cx="3209100" cy="516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venir"/>
              <a:buNone/>
            </a:pPr>
            <a:r>
              <a:rPr lang="en-US"/>
              <a:t>What lies beneath??</a:t>
            </a:r>
            <a:endParaRPr/>
          </a:p>
        </p:txBody>
      </p:sp>
      <p:pic>
        <p:nvPicPr>
          <p:cNvPr id="198" name="Google Shape;198;p22" descr="Pink hued beach sand meeting the sea"/>
          <p:cNvPicPr preferRelativeResize="0">
            <a:picLocks noGrp="1"/>
          </p:cNvPicPr>
          <p:nvPr>
            <p:ph type="pic" idx="2"/>
          </p:nvPr>
        </p:nvPicPr>
        <p:blipFill rotWithShape="1">
          <a:blip r:embed="rId3">
            <a:alphaModFix/>
          </a:blip>
          <a:srcRect t="7799" b="28841"/>
          <a:stretch/>
        </p:blipFill>
        <p:spPr>
          <a:xfrm>
            <a:off x="4073979" y="-1"/>
            <a:ext cx="8118021" cy="3428999"/>
          </a:xfrm>
          <a:prstGeom prst="rect">
            <a:avLst/>
          </a:prstGeom>
          <a:noFill/>
          <a:ln>
            <a:noFill/>
          </a:ln>
        </p:spPr>
      </p:pic>
      <p:sp>
        <p:nvSpPr>
          <p:cNvPr id="199" name="Google Shape;199;p22"/>
          <p:cNvSpPr txBox="1">
            <a:spLocks noGrp="1"/>
          </p:cNvSpPr>
          <p:nvPr>
            <p:ph type="sldNum" idx="12"/>
          </p:nvPr>
        </p:nvSpPr>
        <p:spPr>
          <a:xfrm>
            <a:off x="11365992" y="6356350"/>
            <a:ext cx="630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50"/>
              <a:buNone/>
            </a:pPr>
            <a:fld id="{00000000-1234-1234-1234-123412341234}" type="slidenum">
              <a:rPr lang="en-US"/>
              <a:t>9</a:t>
            </a:fld>
            <a:endParaRPr/>
          </a:p>
        </p:txBody>
      </p:sp>
      <p:sp>
        <p:nvSpPr>
          <p:cNvPr id="200" name="Google Shape;200;p22"/>
          <p:cNvSpPr txBox="1">
            <a:spLocks noGrp="1"/>
          </p:cNvSpPr>
          <p:nvPr>
            <p:ph type="dt" idx="10"/>
          </p:nvPr>
        </p:nvSpPr>
        <p:spPr>
          <a:xfrm>
            <a:off x="7013448" y="6355080"/>
            <a:ext cx="4352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Safe Havens © 2022</a:t>
            </a:r>
            <a:endParaRPr/>
          </a:p>
        </p:txBody>
      </p:sp>
      <p:sp>
        <p:nvSpPr>
          <p:cNvPr id="201" name="Google Shape;201;p22"/>
          <p:cNvSpPr txBox="1"/>
          <p:nvPr/>
        </p:nvSpPr>
        <p:spPr>
          <a:xfrm>
            <a:off x="5206475" y="4450700"/>
            <a:ext cx="708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202" name="Google Shape;202;p22"/>
          <p:cNvSpPr txBox="1"/>
          <p:nvPr/>
        </p:nvSpPr>
        <p:spPr>
          <a:xfrm>
            <a:off x="5358875" y="4603100"/>
            <a:ext cx="708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200">
                <a:latin typeface="Avenir"/>
                <a:ea typeface="Avenir"/>
                <a:cs typeface="Avenir"/>
                <a:sym typeface="Avenir"/>
              </a:rPr>
              <a:t>Defining Trauma</a:t>
            </a:r>
            <a:endParaRPr sz="51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ColorBlockVTI">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793</Words>
  <Application>Microsoft Macintosh PowerPoint</Application>
  <PresentationFormat>Widescreen</PresentationFormat>
  <Paragraphs>178</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Avenir</vt:lpstr>
      <vt:lpstr>Calibri</vt:lpstr>
      <vt:lpstr>Merriweather</vt:lpstr>
      <vt:lpstr>Arial</vt:lpstr>
      <vt:lpstr>ColorBlockVTI</vt:lpstr>
      <vt:lpstr>UNDERSTANDING TRAUMA</vt:lpstr>
      <vt:lpstr>Responses to trauma</vt:lpstr>
      <vt:lpstr>.</vt:lpstr>
      <vt:lpstr>.</vt:lpstr>
      <vt:lpstr>.</vt:lpstr>
      <vt:lpstr>Community Agreements</vt:lpstr>
      <vt:lpstr>PowerPoint Presentation</vt:lpstr>
      <vt:lpstr>Overall Agenda</vt:lpstr>
      <vt:lpstr>What lies beneath??</vt:lpstr>
      <vt:lpstr>What lies beneath??</vt:lpstr>
      <vt:lpstr>What lies beneath??</vt:lpstr>
      <vt:lpstr>Grounding Ourselves</vt:lpstr>
      <vt:lpstr>Breathe</vt:lpstr>
      <vt:lpstr>Aspects of Trauma</vt:lpstr>
      <vt:lpstr>PowerPoint Presentation</vt:lpstr>
      <vt:lpstr>TRAUMA</vt:lpstr>
      <vt:lpstr>Closing</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TRAUMA</dc:title>
  <cp:lastModifiedBy>Dr. Patricia Davenport</cp:lastModifiedBy>
  <cp:revision>1</cp:revision>
  <dcterms:modified xsi:type="dcterms:W3CDTF">2023-09-21T13:11:59Z</dcterms:modified>
</cp:coreProperties>
</file>