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3"/>
  </p:notesMasterIdLst>
  <p:handoutMasterIdLst>
    <p:handoutMasterId r:id="rId74"/>
  </p:handoutMasterIdLst>
  <p:sldIdLst>
    <p:sldId id="256" r:id="rId2"/>
    <p:sldId id="596" r:id="rId3"/>
    <p:sldId id="610" r:id="rId4"/>
    <p:sldId id="393" r:id="rId5"/>
    <p:sldId id="550" r:id="rId6"/>
    <p:sldId id="551" r:id="rId7"/>
    <p:sldId id="552" r:id="rId8"/>
    <p:sldId id="553" r:id="rId9"/>
    <p:sldId id="554" r:id="rId10"/>
    <p:sldId id="555" r:id="rId11"/>
    <p:sldId id="556" r:id="rId12"/>
    <p:sldId id="557" r:id="rId13"/>
    <p:sldId id="558" r:id="rId14"/>
    <p:sldId id="559" r:id="rId15"/>
    <p:sldId id="560" r:id="rId16"/>
    <p:sldId id="561" r:id="rId17"/>
    <p:sldId id="562" r:id="rId18"/>
    <p:sldId id="563" r:id="rId19"/>
    <p:sldId id="602" r:id="rId20"/>
    <p:sldId id="470" r:id="rId21"/>
    <p:sldId id="512" r:id="rId22"/>
    <p:sldId id="611" r:id="rId23"/>
    <p:sldId id="341" r:id="rId24"/>
    <p:sldId id="513" r:id="rId25"/>
    <p:sldId id="547" r:id="rId26"/>
    <p:sldId id="531" r:id="rId27"/>
    <p:sldId id="532" r:id="rId28"/>
    <p:sldId id="533" r:id="rId29"/>
    <p:sldId id="592" r:id="rId30"/>
    <p:sldId id="612" r:id="rId31"/>
    <p:sldId id="473" r:id="rId32"/>
    <p:sldId id="474" r:id="rId33"/>
    <p:sldId id="320" r:id="rId34"/>
    <p:sldId id="321" r:id="rId35"/>
    <p:sldId id="419" r:id="rId36"/>
    <p:sldId id="593" r:id="rId37"/>
    <p:sldId id="535" r:id="rId38"/>
    <p:sldId id="580" r:id="rId39"/>
    <p:sldId id="534" r:id="rId40"/>
    <p:sldId id="439" r:id="rId41"/>
    <p:sldId id="319" r:id="rId42"/>
    <p:sldId id="514" r:id="rId43"/>
    <p:sldId id="529" r:id="rId44"/>
    <p:sldId id="415" r:id="rId45"/>
    <p:sldId id="371" r:id="rId46"/>
    <p:sldId id="518" r:id="rId47"/>
    <p:sldId id="421" r:id="rId48"/>
    <p:sldId id="424" r:id="rId49"/>
    <p:sldId id="520" r:id="rId50"/>
    <p:sldId id="522" r:id="rId51"/>
    <p:sldId id="327" r:id="rId52"/>
    <p:sldId id="331" r:id="rId53"/>
    <p:sldId id="605" r:id="rId54"/>
    <p:sldId id="606" r:id="rId55"/>
    <p:sldId id="607" r:id="rId56"/>
    <p:sldId id="608" r:id="rId57"/>
    <p:sldId id="575" r:id="rId58"/>
    <p:sldId id="609" r:id="rId59"/>
    <p:sldId id="309" r:id="rId60"/>
    <p:sldId id="599" r:id="rId61"/>
    <p:sldId id="311" r:id="rId62"/>
    <p:sldId id="375" r:id="rId63"/>
    <p:sldId id="600" r:id="rId64"/>
    <p:sldId id="601" r:id="rId65"/>
    <p:sldId id="460" r:id="rId66"/>
    <p:sldId id="485" r:id="rId67"/>
    <p:sldId id="595" r:id="rId68"/>
    <p:sldId id="594" r:id="rId69"/>
    <p:sldId id="338" r:id="rId70"/>
    <p:sldId id="339" r:id="rId71"/>
    <p:sldId id="261"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1358"/>
  </p:normalViewPr>
  <p:slideViewPr>
    <p:cSldViewPr>
      <p:cViewPr varScale="1">
        <p:scale>
          <a:sx n="99" d="100"/>
          <a:sy n="99" d="100"/>
        </p:scale>
        <p:origin x="800" y="1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0" d="100"/>
          <a:sy n="60" d="100"/>
        </p:scale>
        <p:origin x="-249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Ann Davenport" userId="2f41aa4c46543a12" providerId="LiveId" clId="{3829883A-5F12-C645-8EEC-3D21132725BB}"/>
    <pc:docChg chg="modSld">
      <pc:chgData name="Patricia Ann Davenport" userId="2f41aa4c46543a12" providerId="LiveId" clId="{3829883A-5F12-C645-8EEC-3D21132725BB}" dt="2020-09-17T18:06:29.583" v="0" actId="1076"/>
      <pc:docMkLst>
        <pc:docMk/>
      </pc:docMkLst>
      <pc:sldChg chg="modSp mod">
        <pc:chgData name="Patricia Ann Davenport" userId="2f41aa4c46543a12" providerId="LiveId" clId="{3829883A-5F12-C645-8EEC-3D21132725BB}" dt="2020-09-17T18:06:29.583" v="0" actId="1076"/>
        <pc:sldMkLst>
          <pc:docMk/>
          <pc:sldMk cId="2134709223" sldId="594"/>
        </pc:sldMkLst>
        <pc:spChg chg="mod">
          <ac:chgData name="Patricia Ann Davenport" userId="2f41aa4c46543a12" providerId="LiveId" clId="{3829883A-5F12-C645-8EEC-3D21132725BB}" dt="2020-09-17T18:06:29.583" v="0" actId="1076"/>
          <ac:spMkLst>
            <pc:docMk/>
            <pc:sldMk cId="2134709223" sldId="594"/>
            <ac:spMk id="5" creationId="{134BC68C-8A09-5C42-A23A-C5ADB839756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103BC7AF-9143-4F51-9444-0F188542E96A}" type="datetimeFigureOut">
              <a:rPr lang="en-US" smtClean="0"/>
              <a:pPr/>
              <a:t>9/17/20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868F63D4-6814-4572-B037-83C0EA7BEB59}" type="slidenum">
              <a:rPr lang="en-US" smtClean="0"/>
              <a:pPr/>
              <a:t>‹#›</a:t>
            </a:fld>
            <a:endParaRPr lang="en-US"/>
          </a:p>
        </p:txBody>
      </p:sp>
    </p:spTree>
    <p:extLst>
      <p:ext uri="{BB962C8B-B14F-4D97-AF65-F5344CB8AC3E}">
        <p14:creationId xmlns:p14="http://schemas.microsoft.com/office/powerpoint/2010/main" val="2773694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B15E91C2-4AF0-405F-AF1A-EAE4CC497EB0}" type="datetimeFigureOut">
              <a:rPr lang="en-US" smtClean="0"/>
              <a:pPr/>
              <a:t>9/17/20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F6E365F-C39F-430D-9995-02B5D1DA4768}" type="slidenum">
              <a:rPr lang="en-US" smtClean="0"/>
              <a:pPr/>
              <a:t>‹#›</a:t>
            </a:fld>
            <a:endParaRPr lang="en-US"/>
          </a:p>
        </p:txBody>
      </p:sp>
    </p:spTree>
    <p:extLst>
      <p:ext uri="{BB962C8B-B14F-4D97-AF65-F5344CB8AC3E}">
        <p14:creationId xmlns:p14="http://schemas.microsoft.com/office/powerpoint/2010/main" val="311575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F50D83-23E7-41D3-BBC3-4CE7E6A4D2BD}" type="slidenum">
              <a:rPr lang="en-US" smtClean="0"/>
              <a:pPr>
                <a:defRPr/>
              </a:pPr>
              <a:t>6</a:t>
            </a:fld>
            <a:endParaRPr lang="en-US"/>
          </a:p>
        </p:txBody>
      </p:sp>
    </p:spTree>
    <p:extLst>
      <p:ext uri="{BB962C8B-B14F-4D97-AF65-F5344CB8AC3E}">
        <p14:creationId xmlns:p14="http://schemas.microsoft.com/office/powerpoint/2010/main" val="399410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8E92271-F698-4AF0-A9E3-24E1F49AB107}" type="slidenum">
              <a:rPr lang="en-US" smtClean="0"/>
              <a:pPr/>
              <a:t>60</a:t>
            </a:fld>
            <a:endParaRPr lang="en-US"/>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xfrm>
            <a:off x="685800" y="4416425"/>
            <a:ext cx="5486400" cy="4183063"/>
          </a:xfrm>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45764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8F30458D-7981-49C3-ACD5-77F5AD36E0B7}" type="slidenum">
              <a:rPr lang="en-US" smtClean="0"/>
              <a:pPr/>
              <a:t>62</a:t>
            </a:fld>
            <a:endParaRPr lang="en-US"/>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r>
              <a:rPr lang="en-US"/>
              <a:t>National Training Models</a:t>
            </a:r>
          </a:p>
          <a:p>
            <a:r>
              <a:rPr lang="en-US"/>
              <a:t>	Definition of scope of practice</a:t>
            </a:r>
          </a:p>
          <a:p>
            <a:r>
              <a:rPr lang="en-US"/>
              <a:t>	Nursing conceptual framework</a:t>
            </a:r>
          </a:p>
          <a:p>
            <a:r>
              <a:rPr lang="en-US"/>
              <a:t>	Data collection</a:t>
            </a:r>
          </a:p>
          <a:p>
            <a:r>
              <a:rPr lang="en-US"/>
              <a:t>	Nursing diagnoses</a:t>
            </a:r>
          </a:p>
          <a:p>
            <a:r>
              <a:rPr lang="en-US"/>
              <a:t>	Care plan</a:t>
            </a:r>
          </a:p>
          <a:p>
            <a:r>
              <a:rPr lang="en-US"/>
              <a:t>	Intervention</a:t>
            </a:r>
          </a:p>
          <a:p>
            <a:r>
              <a:rPr lang="en-US"/>
              <a:t>	Evaluation</a:t>
            </a:r>
          </a:p>
          <a:p>
            <a:r>
              <a:rPr lang="en-US"/>
              <a:t>	Safety</a:t>
            </a:r>
          </a:p>
          <a:p>
            <a:r>
              <a:rPr lang="en-US"/>
              <a:t>	QA</a:t>
            </a:r>
          </a:p>
          <a:p>
            <a:r>
              <a:rPr lang="en-US"/>
              <a:t>	Collaboration: joint training efforts</a:t>
            </a:r>
          </a:p>
          <a:p>
            <a:r>
              <a:rPr lang="en-US"/>
              <a:t>	Research  </a:t>
            </a:r>
          </a:p>
          <a:p>
            <a:r>
              <a:rPr lang="en-US"/>
              <a:t>Experts:</a:t>
            </a:r>
          </a:p>
          <a:p>
            <a:r>
              <a:rPr lang="en-US"/>
              <a:t>Nursing:  Linda Ledray, Pat Speck, Colleen O’Brien</a:t>
            </a:r>
          </a:p>
          <a:p>
            <a:r>
              <a:rPr lang="en-US"/>
              <a:t>Legal:  Patricia Moen, JD, Thomas Kiresuk, PhD, Lee Barry, JD</a:t>
            </a:r>
          </a:p>
          <a:p>
            <a:r>
              <a:rPr lang="en-US"/>
              <a:t>Criminal Justice:  Ron C. Laney, DoJ, Kristen Grimmell, OVC 	 </a:t>
            </a:r>
          </a:p>
          <a:p>
            <a:r>
              <a:rPr lang="en-US"/>
              <a:t>	</a:t>
            </a:r>
          </a:p>
        </p:txBody>
      </p:sp>
    </p:spTree>
    <p:extLst>
      <p:ext uri="{BB962C8B-B14F-4D97-AF65-F5344CB8AC3E}">
        <p14:creationId xmlns:p14="http://schemas.microsoft.com/office/powerpoint/2010/main" val="413339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spcBef>
                <a:spcPct val="0"/>
              </a:spcBef>
            </a:pPr>
            <a:r>
              <a:rPr lang="en-US" altLang="en-US"/>
              <a:t>Proper evidence collection assumes: that you have the tools you need to properly collect, including the kit, gloves, sterile water or saline, seals, labels and packing materials</a:t>
            </a:r>
          </a:p>
          <a:p>
            <a:pPr eaLnBrk="1" hangingPunct="1">
              <a:spcBef>
                <a:spcPct val="0"/>
              </a:spcBef>
            </a:pPr>
            <a:r>
              <a:rPr lang="en-US" altLang="en-US"/>
              <a:t>*remember, if you choose to use saline instead of sterile water, you will need to state that on the crime lab forms, as saline can cause crystallization, which may leave the crime lab personnel wondering if the crystals are from you OR the crime scene.  Proper evidence collection also assumes that you understand </a:t>
            </a:r>
            <a:r>
              <a:rPr lang="en-US" altLang="en-US" b="1"/>
              <a:t>what </a:t>
            </a:r>
            <a:r>
              <a:rPr lang="en-US" altLang="en-US"/>
              <a:t>to collect, </a:t>
            </a:r>
            <a:r>
              <a:rPr lang="en-US" altLang="en-US" b="1"/>
              <a:t>how to collect it</a:t>
            </a:r>
            <a:r>
              <a:rPr lang="en-US" altLang="en-US"/>
              <a:t>, and </a:t>
            </a:r>
            <a:r>
              <a:rPr lang="en-US" altLang="en-US" i="1"/>
              <a:t>then</a:t>
            </a:r>
            <a:r>
              <a:rPr lang="en-US" altLang="en-US"/>
              <a:t> how to preserve and package it properly.</a:t>
            </a:r>
          </a:p>
        </p:txBody>
      </p:sp>
      <p:sp>
        <p:nvSpPr>
          <p:cNvPr id="675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AFBBD2-F987-4970-898B-D71768305584}" type="slidenum">
              <a:rPr lang="en-US" altLang="en-US" sz="1200" smtClean="0"/>
              <a:pPr/>
              <a:t>26</a:t>
            </a:fld>
            <a:endParaRPr lang="en-US" altLang="en-US" sz="1200"/>
          </a:p>
        </p:txBody>
      </p:sp>
    </p:spTree>
    <p:extLst>
      <p:ext uri="{BB962C8B-B14F-4D97-AF65-F5344CB8AC3E}">
        <p14:creationId xmlns:p14="http://schemas.microsoft.com/office/powerpoint/2010/main" val="10729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D56383B-8111-47AC-97DB-286D3F23404A}" type="slidenum">
              <a:rPr lang="en-US"/>
              <a:pPr/>
              <a:t>35</a:t>
            </a:fld>
            <a:endParaRPr lang="en-US" dirty="0"/>
          </a:p>
        </p:txBody>
      </p:sp>
      <p:sp>
        <p:nvSpPr>
          <p:cNvPr id="61443" name="Rectangle 2"/>
          <p:cNvSpPr>
            <a:spLocks noGrp="1" noRot="1" noChangeAspect="1" noChangeArrowheads="1" noTextEdit="1"/>
          </p:cNvSpPr>
          <p:nvPr>
            <p:ph type="sldImg"/>
          </p:nvPr>
        </p:nvSpPr>
        <p:spPr>
          <a:xfrm>
            <a:off x="1143000" y="687388"/>
            <a:ext cx="4572000" cy="3429000"/>
          </a:xfrm>
          <a:ln/>
        </p:spPr>
      </p:sp>
      <p:sp>
        <p:nvSpPr>
          <p:cNvPr id="61444" name="Rectangle 3"/>
          <p:cNvSpPr>
            <a:spLocks noGrp="1" noChangeArrowheads="1"/>
          </p:cNvSpPr>
          <p:nvPr>
            <p:ph type="body" idx="1"/>
          </p:nvPr>
        </p:nvSpPr>
        <p:spPr>
          <a:xfrm>
            <a:off x="914400" y="4344988"/>
            <a:ext cx="5029200" cy="4111625"/>
          </a:xfrm>
          <a:noFill/>
          <a:ln/>
        </p:spPr>
        <p:txBody>
          <a:bodyPr lIns="90220" tIns="45111" rIns="90220" bIns="45111"/>
          <a:lstStyle/>
          <a:p>
            <a:pPr eaLnBrk="1" hangingPunct="1"/>
            <a:r>
              <a:rPr lang="en-US" dirty="0"/>
              <a:t>The anus is the opening at the end of the rectum, lying between the buttocks. </a:t>
            </a:r>
          </a:p>
          <a:p>
            <a:pPr eaLnBrk="1" hangingPunct="1"/>
            <a:r>
              <a:rPr lang="en-US" dirty="0"/>
              <a:t>The last inch of the rectum is called the anal canal</a:t>
            </a:r>
          </a:p>
        </p:txBody>
      </p:sp>
    </p:spTree>
    <p:extLst>
      <p:ext uri="{BB962C8B-B14F-4D97-AF65-F5344CB8AC3E}">
        <p14:creationId xmlns:p14="http://schemas.microsoft.com/office/powerpoint/2010/main" val="246465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BD449A-535D-40A7-A453-B2CF8CD45631}" type="slidenum">
              <a:rPr lang="en-US" smtClean="0"/>
              <a:pPr/>
              <a:t>40</a:t>
            </a:fld>
            <a:endParaRPr lang="en-US" dirty="0"/>
          </a:p>
        </p:txBody>
      </p:sp>
    </p:spTree>
    <p:extLst>
      <p:ext uri="{BB962C8B-B14F-4D97-AF65-F5344CB8AC3E}">
        <p14:creationId xmlns:p14="http://schemas.microsoft.com/office/powerpoint/2010/main" val="60689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DE6FB104-580A-4A80-BB2D-EF8B7BC5B68F}" type="slidenum">
              <a:rPr lang="en-US" smtClean="0"/>
              <a:pPr/>
              <a:t>42</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914400" y="4344025"/>
            <a:ext cx="5029200" cy="4114488"/>
          </a:xfrm>
          <a:noFill/>
          <a:ln/>
        </p:spPr>
        <p:txBody>
          <a:bodyPr/>
          <a:lstStyle/>
          <a:p>
            <a:pPr eaLnBrk="1" hangingPunct="1"/>
            <a:r>
              <a:rPr lang="en-US"/>
              <a:t>The hymen is simply a piece of flesh. A female is born with a hymen and will die with a hymen. It is not torn away or worn away during intercourse or childbirth. </a:t>
            </a:r>
          </a:p>
        </p:txBody>
      </p:sp>
    </p:spTree>
    <p:extLst>
      <p:ext uri="{BB962C8B-B14F-4D97-AF65-F5344CB8AC3E}">
        <p14:creationId xmlns:p14="http://schemas.microsoft.com/office/powerpoint/2010/main" val="3642568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6A5F791A-452E-4CCF-93E0-120CBE6E7568}" type="slidenum">
              <a:rPr lang="en-US" smtClean="0"/>
              <a:pPr/>
              <a:t>44</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14400" y="4416425"/>
            <a:ext cx="5029200" cy="4183063"/>
          </a:xfrm>
          <a:noFill/>
          <a:ln/>
        </p:spPr>
        <p:txBody>
          <a:bodyPr/>
          <a:lstStyle/>
          <a:p>
            <a:pPr eaLnBrk="1" hangingPunct="1"/>
            <a:r>
              <a:rPr lang="en-US"/>
              <a:t>Although this tissue is tender and delicate, it heals very quickly and often does not scar. If you bite the inside of your mouth, think how quickly that heals, with no scarring. The hymen is the same way. Many times children will have no injury found by the time they are examined. </a:t>
            </a:r>
          </a:p>
        </p:txBody>
      </p:sp>
    </p:spTree>
    <p:extLst>
      <p:ext uri="{BB962C8B-B14F-4D97-AF65-F5344CB8AC3E}">
        <p14:creationId xmlns:p14="http://schemas.microsoft.com/office/powerpoint/2010/main" val="390508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FDF5BBCF-0CD9-4E69-97F4-F8012E362351}" type="slidenum">
              <a:rPr lang="en-US" smtClean="0"/>
              <a:pPr/>
              <a:t>45</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14400" y="4416425"/>
            <a:ext cx="5029200" cy="4183063"/>
          </a:xfrm>
          <a:noFill/>
          <a:ln/>
        </p:spPr>
        <p:txBody>
          <a:bodyPr/>
          <a:lstStyle/>
          <a:p>
            <a:pPr eaLnBrk="1" hangingPunct="1"/>
            <a:r>
              <a:rPr lang="en-US"/>
              <a:t>Estrogen is a hormone made by the body at the time of puberty. It causes many changes in the female body. The hymen changes a great deal. It becomes soft and stretchy, and enlarges and often has many folds. The hymen is now able to stretch enough to admit a penis or a baby without tearing. Because of the shape and consistency, a medical person can NOT look at an estrogenized person and tell if she has ever had sex or not. Medical research has shown that once estrogen affects the hymen, everyone looks very much alike- those who have had sex, and those who have not.</a:t>
            </a:r>
          </a:p>
        </p:txBody>
      </p:sp>
    </p:spTree>
    <p:extLst>
      <p:ext uri="{BB962C8B-B14F-4D97-AF65-F5344CB8AC3E}">
        <p14:creationId xmlns:p14="http://schemas.microsoft.com/office/powerpoint/2010/main" val="363413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BD449A-535D-40A7-A453-B2CF8CD45631}" type="slidenum">
              <a:rPr lang="en-US" smtClean="0"/>
              <a:pPr/>
              <a:t>46</a:t>
            </a:fld>
            <a:endParaRPr lang="en-US" dirty="0"/>
          </a:p>
        </p:txBody>
      </p:sp>
    </p:spTree>
    <p:extLst>
      <p:ext uri="{BB962C8B-B14F-4D97-AF65-F5344CB8AC3E}">
        <p14:creationId xmlns:p14="http://schemas.microsoft.com/office/powerpoint/2010/main" val="382098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relevance of toluidine blue dye</a:t>
            </a:r>
          </a:p>
        </p:txBody>
      </p:sp>
      <p:sp>
        <p:nvSpPr>
          <p:cNvPr id="4" name="Slide Number Placeholder 3"/>
          <p:cNvSpPr>
            <a:spLocks noGrp="1"/>
          </p:cNvSpPr>
          <p:nvPr>
            <p:ph type="sldNum" sz="quarter" idx="10"/>
          </p:nvPr>
        </p:nvSpPr>
        <p:spPr/>
        <p:txBody>
          <a:bodyPr/>
          <a:lstStyle/>
          <a:p>
            <a:fld id="{F0BD449A-535D-40A7-A453-B2CF8CD45631}" type="slidenum">
              <a:rPr lang="en-US" smtClean="0"/>
              <a:pPr/>
              <a:t>48</a:t>
            </a:fld>
            <a:endParaRPr lang="en-US" dirty="0"/>
          </a:p>
        </p:txBody>
      </p:sp>
    </p:spTree>
    <p:extLst>
      <p:ext uri="{BB962C8B-B14F-4D97-AF65-F5344CB8AC3E}">
        <p14:creationId xmlns:p14="http://schemas.microsoft.com/office/powerpoint/2010/main" val="300701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0609-705C-6045-B0D6-523D6AE9B7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EE3FF02-D340-FC42-B99C-00C1131E5E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ED6EEB6-B5FB-9749-9F6A-3150DF935C24}"/>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5" name="Footer Placeholder 4">
            <a:extLst>
              <a:ext uri="{FF2B5EF4-FFF2-40B4-BE49-F238E27FC236}">
                <a16:creationId xmlns:a16="http://schemas.microsoft.com/office/drawing/2014/main" id="{BD8FB8CD-83CB-5C47-92F4-211E0A4C3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9AE0F-BA39-424B-A8E8-725091FD4307}"/>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49120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ADA7-0D41-5547-89B7-6E3FCF3D24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D8BFD2-2D4D-874D-8FAE-A40D1BF49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8BE2A-0DC8-704A-AC55-A4A88D3F54C3}"/>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5" name="Footer Placeholder 4">
            <a:extLst>
              <a:ext uri="{FF2B5EF4-FFF2-40B4-BE49-F238E27FC236}">
                <a16:creationId xmlns:a16="http://schemas.microsoft.com/office/drawing/2014/main" id="{A8424482-DBD9-D341-9997-9C2D265D3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B1DF0-1F70-ED47-9A23-EAB7094FA2D8}"/>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262099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4899D-14B6-B34D-9028-D2D2DBA408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26FC8-5E85-CC40-9825-389E9FCC1AE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D7CC8-9361-304D-9247-20BBB2D404D8}"/>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5" name="Footer Placeholder 4">
            <a:extLst>
              <a:ext uri="{FF2B5EF4-FFF2-40B4-BE49-F238E27FC236}">
                <a16:creationId xmlns:a16="http://schemas.microsoft.com/office/drawing/2014/main" id="{214CD9EB-2663-B847-87DE-27CD93805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D2BEA-EE7C-C94D-814F-321148B2ADB0}"/>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395439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E388-C22B-094E-B8A0-5F08D88FD7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0AE68-6A1C-CA47-AC72-094F0CB0D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9F800-22D1-7A43-BE54-CC27C420E06C}"/>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5" name="Footer Placeholder 4">
            <a:extLst>
              <a:ext uri="{FF2B5EF4-FFF2-40B4-BE49-F238E27FC236}">
                <a16:creationId xmlns:a16="http://schemas.microsoft.com/office/drawing/2014/main" id="{80DA644D-BB1C-6A4A-BF0B-DE14EF58A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367C4-637C-734D-8E28-F9D1B262D59F}"/>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248355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81DA-5F12-044E-8930-2F9AE826EBC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4A1DB3-E464-8D42-96B7-582AEB68BF1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C51DD-55B8-A44A-9107-B7C2CA723B99}"/>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5" name="Footer Placeholder 4">
            <a:extLst>
              <a:ext uri="{FF2B5EF4-FFF2-40B4-BE49-F238E27FC236}">
                <a16:creationId xmlns:a16="http://schemas.microsoft.com/office/drawing/2014/main" id="{B0429EB7-C852-334B-A574-E42A0D3A8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459E0-1B9D-0044-8193-3F972B011ACC}"/>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119822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EA2F-97E4-454E-A9D0-E8A21C76A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1D357-0B45-824D-9EB0-626A4DE371F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96637E-B759-C84C-A1CA-B88F4111C4E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C4C681-337E-2C4B-9B08-FEB606E3B86A}"/>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6" name="Footer Placeholder 5">
            <a:extLst>
              <a:ext uri="{FF2B5EF4-FFF2-40B4-BE49-F238E27FC236}">
                <a16:creationId xmlns:a16="http://schemas.microsoft.com/office/drawing/2014/main" id="{18C47A22-7345-684A-98D9-A3DA32726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BD579-C917-9643-A3FF-AEC1D16FFDE3}"/>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284579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FA85-52BE-FE45-A16B-4574E3D5672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326111-660A-1A41-9990-C8CD599771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009B403-1A66-4E43-BBB8-3332FD8A34E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D8DE46-4FB4-844F-B408-9940DCAB60C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B2E18-D76B-A646-A3DE-25C983EF25C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375DE-7EF0-704B-A04A-1C63046BC71D}"/>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8" name="Footer Placeholder 7">
            <a:extLst>
              <a:ext uri="{FF2B5EF4-FFF2-40B4-BE49-F238E27FC236}">
                <a16:creationId xmlns:a16="http://schemas.microsoft.com/office/drawing/2014/main" id="{7ACA5E0D-0B70-D447-896C-B5E996B650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BC69F2-DEDD-9A40-8136-D6ECEB3A3023}"/>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417337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2C75-58F1-6849-9C21-A9BA29251D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AA215C-1640-3344-B33E-F013AC31E490}"/>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4" name="Footer Placeholder 3">
            <a:extLst>
              <a:ext uri="{FF2B5EF4-FFF2-40B4-BE49-F238E27FC236}">
                <a16:creationId xmlns:a16="http://schemas.microsoft.com/office/drawing/2014/main" id="{3158919C-3C64-8947-9E2A-BA38D5C34D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C32EB5-1B71-044E-B67B-13DDF6BC39CC}"/>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175228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DEF24-D0C8-E44C-BCDA-85A425C062D7}"/>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3" name="Footer Placeholder 2">
            <a:extLst>
              <a:ext uri="{FF2B5EF4-FFF2-40B4-BE49-F238E27FC236}">
                <a16:creationId xmlns:a16="http://schemas.microsoft.com/office/drawing/2014/main" id="{4E5246BF-F387-4547-8AB4-9258B860D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A76D54-64E0-BE49-8E22-44326B67436E}"/>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1456384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DE57-2033-1E48-9DE6-BA16EE40A5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F86AB65-4A71-AD4C-AD8F-CA74A5A2907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718C2E-D26C-8C49-84BE-AE69188D499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85F51A-D7D6-504C-8B9E-57951B5538CE}"/>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6" name="Footer Placeholder 5">
            <a:extLst>
              <a:ext uri="{FF2B5EF4-FFF2-40B4-BE49-F238E27FC236}">
                <a16:creationId xmlns:a16="http://schemas.microsoft.com/office/drawing/2014/main" id="{B5625D42-F0E3-8D4D-8F5B-2B0DB161D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7AF400-F60F-D34E-B627-8CA6ADD59708}"/>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291791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2A44-5F9B-654D-BEBB-97A1E90485A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FBD60F4-56B1-C344-9A08-CFF6F91B974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5A67FD-5AC5-2446-9164-6A0F50C2B7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09708C-C280-604B-9BE7-2581860A3BE3}"/>
              </a:ext>
            </a:extLst>
          </p:cNvPr>
          <p:cNvSpPr>
            <a:spLocks noGrp="1"/>
          </p:cNvSpPr>
          <p:nvPr>
            <p:ph type="dt" sz="half" idx="10"/>
          </p:nvPr>
        </p:nvSpPr>
        <p:spPr/>
        <p:txBody>
          <a:bodyPr/>
          <a:lstStyle/>
          <a:p>
            <a:fld id="{DB2D7C56-3A4A-4274-A473-89EE5C0AEB05}" type="datetimeFigureOut">
              <a:rPr lang="en-US" smtClean="0"/>
              <a:pPr/>
              <a:t>9/17/20</a:t>
            </a:fld>
            <a:endParaRPr lang="en-US"/>
          </a:p>
        </p:txBody>
      </p:sp>
      <p:sp>
        <p:nvSpPr>
          <p:cNvPr id="6" name="Footer Placeholder 5">
            <a:extLst>
              <a:ext uri="{FF2B5EF4-FFF2-40B4-BE49-F238E27FC236}">
                <a16:creationId xmlns:a16="http://schemas.microsoft.com/office/drawing/2014/main" id="{373B529C-03A7-654D-B6C7-90E66F009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3F6D8-045E-614E-9132-74131211C2C1}"/>
              </a:ext>
            </a:extLst>
          </p:cNvPr>
          <p:cNvSpPr>
            <a:spLocks noGrp="1"/>
          </p:cNvSpPr>
          <p:nvPr>
            <p:ph type="sldNum" sz="quarter" idx="12"/>
          </p:nvPr>
        </p:nvSpPr>
        <p:spPr/>
        <p:txBody>
          <a:bodyPr/>
          <a:lstStyle/>
          <a:p>
            <a:fld id="{4306334B-F465-455B-AC6E-E4B59E813765}" type="slidenum">
              <a:rPr lang="en-US" smtClean="0"/>
              <a:pPr/>
              <a:t>‹#›</a:t>
            </a:fld>
            <a:endParaRPr lang="en-US"/>
          </a:p>
        </p:txBody>
      </p:sp>
    </p:spTree>
    <p:extLst>
      <p:ext uri="{BB962C8B-B14F-4D97-AF65-F5344CB8AC3E}">
        <p14:creationId xmlns:p14="http://schemas.microsoft.com/office/powerpoint/2010/main" val="127445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5A136-04F0-6F4E-B8A6-9DDE7BECAAF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5CBF3A-6A50-E04C-8909-29046E9063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9E707-B48A-C543-B2E5-B59C92ACB7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2D7C56-3A4A-4274-A473-89EE5C0AEB05}" type="datetimeFigureOut">
              <a:rPr lang="en-US" smtClean="0"/>
              <a:pPr/>
              <a:t>9/17/20</a:t>
            </a:fld>
            <a:endParaRPr lang="en-US"/>
          </a:p>
        </p:txBody>
      </p:sp>
      <p:sp>
        <p:nvSpPr>
          <p:cNvPr id="5" name="Footer Placeholder 4">
            <a:extLst>
              <a:ext uri="{FF2B5EF4-FFF2-40B4-BE49-F238E27FC236}">
                <a16:creationId xmlns:a16="http://schemas.microsoft.com/office/drawing/2014/main" id="{656B6883-CF32-F047-9763-0F1CFE38C57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C396AB-60EC-EB4C-925B-F55F6852CF8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06334B-F465-455B-AC6E-E4B59E813765}" type="slidenum">
              <a:rPr lang="en-US" smtClean="0"/>
              <a:pPr/>
              <a:t>‹#›</a:t>
            </a:fld>
            <a:endParaRPr lang="en-US"/>
          </a:p>
        </p:txBody>
      </p:sp>
    </p:spTree>
    <p:extLst>
      <p:ext uri="{BB962C8B-B14F-4D97-AF65-F5344CB8AC3E}">
        <p14:creationId xmlns:p14="http://schemas.microsoft.com/office/powerpoint/2010/main" val="118813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4.jpeg"/><Relationship Id="rId4"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9.jpeg"/><Relationship Id="rId4"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www.ncvc.org/law/issues/spousalrape20.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718879" y="800392"/>
            <a:ext cx="7698523" cy="1212102"/>
          </a:xfrm>
        </p:spPr>
        <p:txBody>
          <a:bodyPr vert="horz" lIns="91440" tIns="45720" rIns="91440" bIns="45720" rtlCol="0" anchor="ctr">
            <a:normAutofit/>
          </a:bodyPr>
          <a:lstStyle/>
          <a:p>
            <a:pPr algn="l" defTabSz="914400"/>
            <a:r>
              <a:rPr lang="en-US" sz="3500" kern="1200" dirty="0">
                <a:solidFill>
                  <a:srgbClr val="FFFFFF"/>
                </a:solidFill>
                <a:latin typeface="+mj-lt"/>
                <a:ea typeface="+mj-ea"/>
                <a:cs typeface="+mj-cs"/>
              </a:rPr>
              <a:t>The Sexual Assault Forensic Medical Exam</a:t>
            </a:r>
          </a:p>
        </p:txBody>
      </p:sp>
      <p:sp>
        <p:nvSpPr>
          <p:cNvPr id="3" name="Subtitle 2"/>
          <p:cNvSpPr>
            <a:spLocks noGrp="1"/>
          </p:cNvSpPr>
          <p:nvPr>
            <p:ph type="subTitle" idx="1"/>
          </p:nvPr>
        </p:nvSpPr>
        <p:spPr>
          <a:xfrm>
            <a:off x="1025718" y="2490436"/>
            <a:ext cx="7281746" cy="3567173"/>
          </a:xfrm>
        </p:spPr>
        <p:txBody>
          <a:bodyPr vert="horz" lIns="91440" tIns="45720" rIns="91440" bIns="45720" rtlCol="0" anchor="ctr">
            <a:normAutofit/>
          </a:bodyPr>
          <a:lstStyle/>
          <a:p>
            <a:pPr indent="-228600" algn="l" defTabSz="914400">
              <a:buFont typeface="Arial" panose="020B0604020202020204" pitchFamily="34" charset="0"/>
              <a:buChar char="•"/>
            </a:pPr>
            <a:endParaRPr lang="en-US" sz="2100"/>
          </a:p>
          <a:p>
            <a:pPr indent="-228600" algn="l" defTabSz="914400">
              <a:buFont typeface="Arial" panose="020B0604020202020204" pitchFamily="34" charset="0"/>
              <a:buChar char="•"/>
            </a:pPr>
            <a:endParaRPr lang="en-US" sz="2100"/>
          </a:p>
          <a:p>
            <a:pPr indent="-228600" algn="l" defTabSz="914400">
              <a:buFont typeface="Arial" panose="020B0604020202020204" pitchFamily="34" charset="0"/>
              <a:buChar char="•"/>
            </a:pPr>
            <a:endParaRPr lang="en-US" sz="2100"/>
          </a:p>
          <a:p>
            <a:pPr indent="-228600" algn="l" defTabSz="914400">
              <a:buFont typeface="Arial" panose="020B0604020202020204" pitchFamily="34" charset="0"/>
              <a:buChar char="•"/>
            </a:pPr>
            <a:endParaRPr lang="en-US" sz="2100"/>
          </a:p>
          <a:p>
            <a:pPr indent="-228600" algn="l" defTabSz="914400">
              <a:buFont typeface="Arial" panose="020B0604020202020204" pitchFamily="34" charset="0"/>
              <a:buChar char="•"/>
            </a:pPr>
            <a:r>
              <a:rPr lang="en-US" sz="2100"/>
              <a:t>Shalotta Sharp, RN, SANE-A, SANE-P</a:t>
            </a:r>
          </a:p>
          <a:p>
            <a:pPr indent="-228600" algn="l" defTabSz="914400">
              <a:buFont typeface="Arial" panose="020B0604020202020204" pitchFamily="34" charset="0"/>
              <a:buChar char="•"/>
            </a:pPr>
            <a:r>
              <a:rPr lang="en-US" sz="2100"/>
              <a:t>Special Projects Coordinator</a:t>
            </a:r>
          </a:p>
          <a:p>
            <a:pPr indent="-228600" algn="l" defTabSz="914400">
              <a:buFont typeface="Arial" panose="020B0604020202020204" pitchFamily="34" charset="0"/>
              <a:buChar char="•"/>
            </a:pPr>
            <a:r>
              <a:rPr lang="en-US" sz="2100"/>
              <a:t>MSCASA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741" t="25524" r="35742" b="13717"/>
          <a:stretch/>
        </p:blipFill>
        <p:spPr>
          <a:xfrm>
            <a:off x="0" y="0"/>
            <a:ext cx="9144000" cy="6858000"/>
          </a:xfrm>
          <a:prstGeom prst="rect">
            <a:avLst/>
          </a:prstGeom>
        </p:spPr>
      </p:pic>
    </p:spTree>
    <p:extLst>
      <p:ext uri="{BB962C8B-B14F-4D97-AF65-F5344CB8AC3E}">
        <p14:creationId xmlns:p14="http://schemas.microsoft.com/office/powerpoint/2010/main" val="237500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5" t="25524" r="35742" b="13717"/>
          <a:stretch/>
        </p:blipFill>
        <p:spPr>
          <a:xfrm>
            <a:off x="0" y="0"/>
            <a:ext cx="9144000" cy="6858000"/>
          </a:xfrm>
          <a:prstGeom prst="rect">
            <a:avLst/>
          </a:prstGeom>
        </p:spPr>
      </p:pic>
    </p:spTree>
    <p:extLst>
      <p:ext uri="{BB962C8B-B14F-4D97-AF65-F5344CB8AC3E}">
        <p14:creationId xmlns:p14="http://schemas.microsoft.com/office/powerpoint/2010/main" val="4171612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5" t="25524" r="35742" b="14269"/>
          <a:stretch/>
        </p:blipFill>
        <p:spPr>
          <a:xfrm>
            <a:off x="0" y="0"/>
            <a:ext cx="9144000" cy="6858000"/>
          </a:xfrm>
          <a:prstGeom prst="rect">
            <a:avLst/>
          </a:prstGeom>
        </p:spPr>
      </p:pic>
    </p:spTree>
    <p:extLst>
      <p:ext uri="{BB962C8B-B14F-4D97-AF65-F5344CB8AC3E}">
        <p14:creationId xmlns:p14="http://schemas.microsoft.com/office/powerpoint/2010/main" val="112675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896" t="25524" r="35741" b="13716"/>
          <a:stretch/>
        </p:blipFill>
        <p:spPr>
          <a:xfrm>
            <a:off x="0" y="0"/>
            <a:ext cx="9144000" cy="6858000"/>
          </a:xfrm>
          <a:prstGeom prst="rect">
            <a:avLst/>
          </a:prstGeom>
        </p:spPr>
      </p:pic>
    </p:spTree>
    <p:extLst>
      <p:ext uri="{BB962C8B-B14F-4D97-AF65-F5344CB8AC3E}">
        <p14:creationId xmlns:p14="http://schemas.microsoft.com/office/powerpoint/2010/main" val="295264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741" t="25799" r="35896" b="13717"/>
          <a:stretch/>
        </p:blipFill>
        <p:spPr>
          <a:xfrm>
            <a:off x="0" y="0"/>
            <a:ext cx="9144000" cy="6858000"/>
          </a:xfrm>
          <a:prstGeom prst="rect">
            <a:avLst/>
          </a:prstGeom>
        </p:spPr>
      </p:pic>
    </p:spTree>
    <p:extLst>
      <p:ext uri="{BB962C8B-B14F-4D97-AF65-F5344CB8AC3E}">
        <p14:creationId xmlns:p14="http://schemas.microsoft.com/office/powerpoint/2010/main" val="268901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5" t="25524" r="35586" b="13993"/>
          <a:stretch/>
        </p:blipFill>
        <p:spPr>
          <a:xfrm>
            <a:off x="0" y="0"/>
            <a:ext cx="9143999" cy="6858000"/>
          </a:xfrm>
          <a:prstGeom prst="rect">
            <a:avLst/>
          </a:prstGeom>
        </p:spPr>
      </p:pic>
    </p:spTree>
    <p:extLst>
      <p:ext uri="{BB962C8B-B14F-4D97-AF65-F5344CB8AC3E}">
        <p14:creationId xmlns:p14="http://schemas.microsoft.com/office/powerpoint/2010/main" val="1459204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5" t="25247" r="35897" b="13993"/>
          <a:stretch/>
        </p:blipFill>
        <p:spPr>
          <a:xfrm>
            <a:off x="0" y="0"/>
            <a:ext cx="9144000" cy="6858000"/>
          </a:xfrm>
          <a:prstGeom prst="rect">
            <a:avLst/>
          </a:prstGeom>
        </p:spPr>
      </p:pic>
    </p:spTree>
    <p:extLst>
      <p:ext uri="{BB962C8B-B14F-4D97-AF65-F5344CB8AC3E}">
        <p14:creationId xmlns:p14="http://schemas.microsoft.com/office/powerpoint/2010/main" val="59827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9050" t="26076" r="35898" b="14270"/>
          <a:stretch/>
        </p:blipFill>
        <p:spPr>
          <a:xfrm>
            <a:off x="0" y="0"/>
            <a:ext cx="9143999" cy="6858000"/>
          </a:xfrm>
          <a:prstGeom prst="rect">
            <a:avLst/>
          </a:prstGeom>
        </p:spPr>
      </p:pic>
    </p:spTree>
    <p:extLst>
      <p:ext uri="{BB962C8B-B14F-4D97-AF65-F5344CB8AC3E}">
        <p14:creationId xmlns:p14="http://schemas.microsoft.com/office/powerpoint/2010/main" val="632315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18740" t="26352" r="35742" b="13717"/>
          <a:stretch/>
        </p:blipFill>
        <p:spPr>
          <a:xfrm>
            <a:off x="1" y="0"/>
            <a:ext cx="9144000" cy="6858000"/>
          </a:xfrm>
          <a:prstGeom prst="rect">
            <a:avLst/>
          </a:prstGeom>
        </p:spPr>
      </p:pic>
    </p:spTree>
    <p:extLst>
      <p:ext uri="{BB962C8B-B14F-4D97-AF65-F5344CB8AC3E}">
        <p14:creationId xmlns:p14="http://schemas.microsoft.com/office/powerpoint/2010/main" val="819902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7D1C-AF5B-594C-A027-77E9A01C204A}"/>
              </a:ext>
            </a:extLst>
          </p:cNvPr>
          <p:cNvSpPr>
            <a:spLocks noGrp="1"/>
          </p:cNvSpPr>
          <p:nvPr>
            <p:ph type="title"/>
          </p:nvPr>
        </p:nvSpPr>
        <p:spPr/>
        <p:txBody>
          <a:bodyPr/>
          <a:lstStyle/>
          <a:p>
            <a:endParaRPr lang="en-US"/>
          </a:p>
        </p:txBody>
      </p:sp>
      <p:pic>
        <p:nvPicPr>
          <p:cNvPr id="4" name="Neuro of Trauma Clip 2.mp4">
            <a:hlinkClick r:id="" action="ppaction://media"/>
            <a:extLst>
              <a:ext uri="{FF2B5EF4-FFF2-40B4-BE49-F238E27FC236}">
                <a16:creationId xmlns:a16="http://schemas.microsoft.com/office/drawing/2014/main" id="{0BF170EF-6B15-1A4C-B544-4A66C143C04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2194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184EA9-A721-E14A-B5B9-28F6D02D5E6C}"/>
              </a:ext>
            </a:extLst>
          </p:cNvPr>
          <p:cNvSpPr>
            <a:spLocks noGrp="1"/>
          </p:cNvSpPr>
          <p:nvPr>
            <p:ph type="title"/>
          </p:nvPr>
        </p:nvSpPr>
        <p:spPr>
          <a:xfrm>
            <a:off x="866443" y="2209800"/>
            <a:ext cx="7210757" cy="1524001"/>
          </a:xfrm>
        </p:spPr>
        <p:txBody>
          <a:bodyPr/>
          <a:lstStyle/>
          <a:p>
            <a:pPr algn="ctr"/>
            <a:r>
              <a:rPr lang="en-US" dirty="0" err="1"/>
              <a:t>ShalottaSharp@aol.com</a:t>
            </a:r>
            <a:endParaRPr lang="en-US" dirty="0"/>
          </a:p>
        </p:txBody>
      </p:sp>
      <p:sp>
        <p:nvSpPr>
          <p:cNvPr id="5" name="Text Placeholder 4">
            <a:extLst>
              <a:ext uri="{FF2B5EF4-FFF2-40B4-BE49-F238E27FC236}">
                <a16:creationId xmlns:a16="http://schemas.microsoft.com/office/drawing/2014/main" id="{66149CAF-04E5-D444-9F38-BCB97DBF0F9E}"/>
              </a:ext>
            </a:extLst>
          </p:cNvPr>
          <p:cNvSpPr>
            <a:spLocks noGrp="1"/>
          </p:cNvSpPr>
          <p:nvPr>
            <p:ph type="body" idx="1"/>
          </p:nvPr>
        </p:nvSpPr>
        <p:spPr/>
        <p:txBody>
          <a:bodyPr>
            <a:normAutofit/>
          </a:bodyPr>
          <a:lstStyle/>
          <a:p>
            <a:pPr algn="ctr"/>
            <a:r>
              <a:rPr lang="en-US" sz="6000" dirty="0">
                <a:solidFill>
                  <a:srgbClr val="FF0000"/>
                </a:solidFill>
              </a:rPr>
              <a:t>205-401-1171</a:t>
            </a:r>
            <a:endParaRPr lang="en-US" dirty="0"/>
          </a:p>
        </p:txBody>
      </p:sp>
    </p:spTree>
    <p:extLst>
      <p:ext uri="{BB962C8B-B14F-4D97-AF65-F5344CB8AC3E}">
        <p14:creationId xmlns:p14="http://schemas.microsoft.com/office/powerpoint/2010/main" val="123575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dirty="0"/>
              <a:t>Gathering a History</a:t>
            </a:r>
          </a:p>
        </p:txBody>
      </p:sp>
      <p:sp>
        <p:nvSpPr>
          <p:cNvPr id="3" name="Content Placeholder 2"/>
          <p:cNvSpPr>
            <a:spLocks noGrp="1"/>
          </p:cNvSpPr>
          <p:nvPr>
            <p:ph idx="1"/>
          </p:nvPr>
        </p:nvSpPr>
        <p:spPr/>
        <p:txBody>
          <a:bodyPr/>
          <a:lstStyle/>
          <a:p>
            <a:endParaRPr lang="en-US" dirty="0"/>
          </a:p>
          <a:p>
            <a:r>
              <a:rPr lang="en-US" dirty="0"/>
              <a:t>Understand the status of the victim</a:t>
            </a:r>
          </a:p>
          <a:p>
            <a:r>
              <a:rPr lang="en-US" dirty="0"/>
              <a:t>How would you want to be questioned?</a:t>
            </a:r>
          </a:p>
          <a:p>
            <a:r>
              <a:rPr lang="en-US" dirty="0"/>
              <a:t>What are you asking?</a:t>
            </a:r>
          </a:p>
          <a:p>
            <a:r>
              <a:rPr lang="en-US" dirty="0"/>
              <a:t>What are YOU uncomfortable discussing?</a:t>
            </a:r>
          </a:p>
        </p:txBody>
      </p:sp>
    </p:spTree>
    <p:extLst>
      <p:ext uri="{BB962C8B-B14F-4D97-AF65-F5344CB8AC3E}">
        <p14:creationId xmlns:p14="http://schemas.microsoft.com/office/powerpoint/2010/main" val="437127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71538" y="982663"/>
            <a:ext cx="8162925" cy="641350"/>
          </a:xfrm>
        </p:spPr>
        <p:txBody>
          <a:bodyPr/>
          <a:lstStyle/>
          <a:p>
            <a:pPr eaLnBrk="1" hangingPunct="1"/>
            <a:r>
              <a:rPr lang="en-US" sz="3600"/>
              <a:t>Substance Related Sexual Assault</a:t>
            </a:r>
          </a:p>
        </p:txBody>
      </p:sp>
      <p:sp>
        <p:nvSpPr>
          <p:cNvPr id="3075" name="Rectangle 3"/>
          <p:cNvSpPr>
            <a:spLocks noGrp="1" noChangeArrowheads="1"/>
          </p:cNvSpPr>
          <p:nvPr>
            <p:ph idx="1"/>
          </p:nvPr>
        </p:nvSpPr>
        <p:spPr/>
        <p:txBody>
          <a:bodyPr/>
          <a:lstStyle/>
          <a:p>
            <a:pPr marL="137160" indent="0" eaLnBrk="1" hangingPunct="1">
              <a:buNone/>
            </a:pPr>
            <a:r>
              <a:rPr lang="en-US" dirty="0"/>
              <a:t>Nothing new!</a:t>
            </a:r>
          </a:p>
          <a:p>
            <a:pPr eaLnBrk="1" hangingPunct="1"/>
            <a:r>
              <a:rPr lang="en-US" dirty="0"/>
              <a:t>ALCOHOL! </a:t>
            </a:r>
          </a:p>
          <a:p>
            <a:pPr eaLnBrk="1" hangingPunct="1"/>
            <a:r>
              <a:rPr lang="en-US" dirty="0"/>
              <a:t>New drugs</a:t>
            </a:r>
          </a:p>
          <a:p>
            <a:pPr marL="137160" indent="0">
              <a:buNone/>
            </a:pPr>
            <a:r>
              <a:rPr lang="en-US" dirty="0"/>
              <a:t>     Whatever is </a:t>
            </a:r>
          </a:p>
          <a:p>
            <a:pPr marL="137160" indent="0" eaLnBrk="1" hangingPunct="1">
              <a:buNone/>
            </a:pPr>
            <a:r>
              <a:rPr lang="en-US" dirty="0"/>
              <a:t>     available:</a:t>
            </a:r>
          </a:p>
          <a:p>
            <a:pPr lvl="1" eaLnBrk="1" hangingPunct="1"/>
            <a:r>
              <a:rPr lang="en-US" dirty="0"/>
              <a:t> Difficult to detect</a:t>
            </a:r>
          </a:p>
          <a:p>
            <a:pPr lvl="1" eaLnBrk="1" hangingPunct="1"/>
            <a:r>
              <a:rPr lang="en-US" dirty="0"/>
              <a:t> Cause amnesia</a:t>
            </a:r>
          </a:p>
          <a:p>
            <a:pPr lvl="1" eaLnBrk="1" hangingPunct="1"/>
            <a:r>
              <a:rPr lang="en-US" dirty="0"/>
              <a:t> Rapid effect</a:t>
            </a:r>
          </a:p>
          <a:p>
            <a:pPr lvl="2" eaLnBrk="1" hangingPunct="1"/>
            <a:endParaRPr lang="en-US" dirty="0"/>
          </a:p>
        </p:txBody>
      </p:sp>
      <p:pic>
        <p:nvPicPr>
          <p:cNvPr id="5" name="Picture 3"/>
          <p:cNvPicPr>
            <a:picLocks noChangeAspect="1" noChangeArrowheads="1"/>
          </p:cNvPicPr>
          <p:nvPr/>
        </p:nvPicPr>
        <p:blipFill>
          <a:blip r:embed="rId2" cstate="print"/>
          <a:srcRect l="18125" t="23000" r="19375" b="8000"/>
          <a:stretch>
            <a:fillRect/>
          </a:stretch>
        </p:blipFill>
        <p:spPr bwMode="auto">
          <a:xfrm>
            <a:off x="4038600" y="1600200"/>
            <a:ext cx="5105400" cy="5257800"/>
          </a:xfrm>
          <a:prstGeom prst="rect">
            <a:avLst/>
          </a:prstGeom>
          <a:noFill/>
          <a:ln w="9525">
            <a:noFill/>
            <a:miter lim="800000"/>
            <a:headEnd/>
            <a:tailEnd/>
          </a:ln>
        </p:spPr>
      </p:pic>
    </p:spTree>
    <p:extLst>
      <p:ext uri="{BB962C8B-B14F-4D97-AF65-F5344CB8AC3E}">
        <p14:creationId xmlns:p14="http://schemas.microsoft.com/office/powerpoint/2010/main" val="654605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F71D84E-A74C-754E-BC71-A3A036E1D63A}"/>
              </a:ext>
            </a:extLst>
          </p:cNvPr>
          <p:cNvSpPr>
            <a:spLocks noGrp="1"/>
          </p:cNvSpPr>
          <p:nvPr>
            <p:ph type="title"/>
          </p:nvPr>
        </p:nvSpPr>
        <p:spPr>
          <a:xfrm>
            <a:off x="718879" y="800392"/>
            <a:ext cx="7698523" cy="1212102"/>
          </a:xfrm>
        </p:spPr>
        <p:txBody>
          <a:bodyPr>
            <a:normAutofit/>
          </a:bodyPr>
          <a:lstStyle/>
          <a:p>
            <a:r>
              <a:rPr lang="en-US" sz="3500" dirty="0">
                <a:solidFill>
                  <a:srgbClr val="FFFFFF"/>
                </a:solidFill>
              </a:rPr>
              <a:t>CONSENT-Best for the Patient</a:t>
            </a:r>
          </a:p>
        </p:txBody>
      </p:sp>
      <p:sp>
        <p:nvSpPr>
          <p:cNvPr id="3" name="Content Placeholder 2">
            <a:extLst>
              <a:ext uri="{FF2B5EF4-FFF2-40B4-BE49-F238E27FC236}">
                <a16:creationId xmlns:a16="http://schemas.microsoft.com/office/drawing/2014/main" id="{1707928C-5151-FC4F-9A0A-91B3BA88AF67}"/>
              </a:ext>
            </a:extLst>
          </p:cNvPr>
          <p:cNvSpPr>
            <a:spLocks noGrp="1"/>
          </p:cNvSpPr>
          <p:nvPr>
            <p:ph idx="1"/>
          </p:nvPr>
        </p:nvSpPr>
        <p:spPr>
          <a:xfrm>
            <a:off x="1025718" y="2490436"/>
            <a:ext cx="7281746" cy="3567173"/>
          </a:xfrm>
        </p:spPr>
        <p:txBody>
          <a:bodyPr anchor="ctr">
            <a:normAutofit/>
          </a:bodyPr>
          <a:lstStyle/>
          <a:p>
            <a:r>
              <a:rPr lang="en-US" dirty="0"/>
              <a:t>What does that look like for each patient!</a:t>
            </a:r>
          </a:p>
          <a:p>
            <a:pPr lvl="1"/>
            <a:r>
              <a:rPr lang="en-US" dirty="0"/>
              <a:t>Incapacitated</a:t>
            </a:r>
          </a:p>
          <a:p>
            <a:pPr lvl="1"/>
            <a:r>
              <a:rPr lang="en-US" dirty="0"/>
              <a:t>Age</a:t>
            </a:r>
          </a:p>
          <a:p>
            <a:pPr lvl="1"/>
            <a:r>
              <a:rPr lang="en-US" dirty="0"/>
              <a:t>Caregivers</a:t>
            </a:r>
          </a:p>
          <a:p>
            <a:pPr lvl="1"/>
            <a:endParaRPr lang="en-US" dirty="0"/>
          </a:p>
          <a:p>
            <a:pPr lvl="1"/>
            <a:endParaRPr lang="en-US" dirty="0"/>
          </a:p>
        </p:txBody>
      </p:sp>
    </p:spTree>
    <p:extLst>
      <p:ext uri="{BB962C8B-B14F-4D97-AF65-F5344CB8AC3E}">
        <p14:creationId xmlns:p14="http://schemas.microsoft.com/office/powerpoint/2010/main" val="264750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Best Course for the Victim</a:t>
            </a:r>
          </a:p>
        </p:txBody>
      </p:sp>
      <p:sp>
        <p:nvSpPr>
          <p:cNvPr id="3" name="Content Placeholder 2"/>
          <p:cNvSpPr>
            <a:spLocks noGrp="1"/>
          </p:cNvSpPr>
          <p:nvPr>
            <p:ph idx="1"/>
          </p:nvPr>
        </p:nvSpPr>
        <p:spPr/>
        <p:txBody>
          <a:bodyPr/>
          <a:lstStyle/>
          <a:p>
            <a:pPr>
              <a:buNone/>
            </a:pPr>
            <a:endParaRPr lang="en-US" dirty="0"/>
          </a:p>
          <a:p>
            <a:r>
              <a:rPr lang="en-US" dirty="0"/>
              <a:t>Have a plan </a:t>
            </a:r>
            <a:r>
              <a:rPr lang="en-US" b="1" i="1" dirty="0"/>
              <a:t>IN PLACE</a:t>
            </a:r>
            <a:r>
              <a:rPr lang="en-US" dirty="0"/>
              <a:t> for the victim </a:t>
            </a:r>
          </a:p>
          <a:p>
            <a:r>
              <a:rPr lang="en-US" dirty="0"/>
              <a:t>Does the Health Facility have adequately trained personnel??</a:t>
            </a:r>
          </a:p>
          <a:p>
            <a:r>
              <a:rPr lang="en-US" dirty="0"/>
              <a:t>Where is the </a:t>
            </a:r>
            <a:r>
              <a:rPr lang="en-US" b="1" i="1" dirty="0"/>
              <a:t>SANE??</a:t>
            </a:r>
          </a:p>
          <a:p>
            <a:r>
              <a:rPr lang="en-US" dirty="0"/>
              <a:t>Where is the </a:t>
            </a:r>
            <a:r>
              <a:rPr lang="en-US" b="1" i="1" dirty="0"/>
              <a:t>ADVOCATE??</a:t>
            </a:r>
          </a:p>
          <a:p>
            <a:endParaRPr lang="en-US" b="1" i="1" dirty="0"/>
          </a:p>
          <a:p>
            <a:endParaRPr lang="en-US" b="1" i="1" dirty="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eaLnBrk="1" hangingPunct="1"/>
            <a:r>
              <a:rPr lang="en-US"/>
              <a:t>What Happens </a:t>
            </a:r>
            <a:br>
              <a:rPr lang="en-US"/>
            </a:br>
            <a:r>
              <a:rPr lang="en-US"/>
              <a:t>         at the Hospital???</a:t>
            </a:r>
          </a:p>
        </p:txBody>
      </p:sp>
      <p:sp>
        <p:nvSpPr>
          <p:cNvPr id="48131" name="Rectangle 3"/>
          <p:cNvSpPr>
            <a:spLocks noGrp="1" noChangeArrowheads="1"/>
          </p:cNvSpPr>
          <p:nvPr>
            <p:ph idx="1"/>
          </p:nvPr>
        </p:nvSpPr>
        <p:spPr/>
        <p:txBody>
          <a:bodyPr/>
          <a:lstStyle/>
          <a:p>
            <a:pPr eaLnBrk="1" hangingPunct="1">
              <a:lnSpc>
                <a:spcPct val="90000"/>
              </a:lnSpc>
            </a:pPr>
            <a:r>
              <a:rPr lang="en-US" dirty="0"/>
              <a:t>Identification of victim of sexual assault</a:t>
            </a:r>
          </a:p>
          <a:p>
            <a:pPr eaLnBrk="1" hangingPunct="1">
              <a:lnSpc>
                <a:spcPct val="90000"/>
              </a:lnSpc>
            </a:pPr>
            <a:r>
              <a:rPr lang="en-US" dirty="0"/>
              <a:t>Emotional support</a:t>
            </a:r>
          </a:p>
          <a:p>
            <a:pPr eaLnBrk="1" hangingPunct="1">
              <a:lnSpc>
                <a:spcPct val="90000"/>
              </a:lnSpc>
            </a:pPr>
            <a:r>
              <a:rPr lang="en-US" dirty="0"/>
              <a:t>History of incident</a:t>
            </a:r>
          </a:p>
          <a:p>
            <a:pPr eaLnBrk="1" hangingPunct="1">
              <a:lnSpc>
                <a:spcPct val="90000"/>
              </a:lnSpc>
            </a:pPr>
            <a:r>
              <a:rPr lang="en-US" dirty="0"/>
              <a:t>Medical assessment</a:t>
            </a:r>
          </a:p>
          <a:p>
            <a:pPr eaLnBrk="1" hangingPunct="1">
              <a:lnSpc>
                <a:spcPct val="90000"/>
              </a:lnSpc>
            </a:pPr>
            <a:r>
              <a:rPr lang="en-US" dirty="0"/>
              <a:t>Forensic collection</a:t>
            </a:r>
          </a:p>
          <a:p>
            <a:pPr eaLnBrk="1" hangingPunct="1">
              <a:lnSpc>
                <a:spcPct val="90000"/>
              </a:lnSpc>
            </a:pPr>
            <a:r>
              <a:rPr lang="en-US" dirty="0"/>
              <a:t>Follow up care and referrals</a:t>
            </a:r>
          </a:p>
          <a:p>
            <a:pPr eaLnBrk="1" hangingPunct="1">
              <a:lnSpc>
                <a:spcPct val="90000"/>
              </a:lnSpc>
            </a:pPr>
            <a:r>
              <a:rPr lang="en-US" dirty="0"/>
              <a:t>Information</a:t>
            </a:r>
          </a:p>
          <a:p>
            <a:pPr eaLnBrk="1" hangingPunct="1">
              <a:lnSpc>
                <a:spcPct val="90000"/>
              </a:lnSpc>
            </a:pPr>
            <a:endParaRPr lang="en-US" dirty="0"/>
          </a:p>
        </p:txBody>
      </p:sp>
      <p:pic>
        <p:nvPicPr>
          <p:cNvPr id="1026" name="Picture 2" descr="C:\Users\CJC@Rush\Pictures\42-19746466.jpg"/>
          <p:cNvPicPr>
            <a:picLocks noChangeAspect="1" noChangeArrowheads="1"/>
          </p:cNvPicPr>
          <p:nvPr/>
        </p:nvPicPr>
        <p:blipFill>
          <a:blip r:embed="rId2" cstate="print"/>
          <a:srcRect/>
          <a:stretch>
            <a:fillRect/>
          </a:stretch>
        </p:blipFill>
        <p:spPr bwMode="auto">
          <a:xfrm>
            <a:off x="5638800" y="1981200"/>
            <a:ext cx="3505200" cy="4876800"/>
          </a:xfrm>
          <a:prstGeom prst="rect">
            <a:avLst/>
          </a:prstGeom>
          <a:noFill/>
        </p:spPr>
      </p:pic>
    </p:spTree>
    <p:extLst>
      <p:ext uri="{BB962C8B-B14F-4D97-AF65-F5344CB8AC3E}">
        <p14:creationId xmlns:p14="http://schemas.microsoft.com/office/powerpoint/2010/main" val="27378274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2">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vert="horz" lIns="91440" tIns="45720" rIns="91440" bIns="45720" rtlCol="0">
            <a:normAutofit/>
          </a:bodyPr>
          <a:lstStyle/>
          <a:p>
            <a:pPr algn="ctr" defTabSz="914400"/>
            <a:r>
              <a:rPr lang="en-US" sz="3500" kern="1200">
                <a:solidFill>
                  <a:srgbClr val="FFFFFF"/>
                </a:solidFill>
                <a:latin typeface="+mj-lt"/>
                <a:ea typeface="+mj-ea"/>
                <a:cs typeface="+mj-cs"/>
              </a:rPr>
              <a:t>Male Sexual Assault Victims</a:t>
            </a:r>
          </a:p>
        </p:txBody>
      </p:sp>
      <p:sp>
        <p:nvSpPr>
          <p:cNvPr id="6" name="Content Placeholder 5">
            <a:extLst>
              <a:ext uri="{FF2B5EF4-FFF2-40B4-BE49-F238E27FC236}">
                <a16:creationId xmlns:a16="http://schemas.microsoft.com/office/drawing/2014/main" id="{B11EFA58-24C4-C449-821D-1E99466DB032}"/>
              </a:ext>
            </a:extLst>
          </p:cNvPr>
          <p:cNvSpPr>
            <a:spLocks noGrp="1"/>
          </p:cNvSpPr>
          <p:nvPr>
            <p:ph idx="1"/>
          </p:nvPr>
        </p:nvSpPr>
        <p:spPr>
          <a:xfrm>
            <a:off x="884419" y="3092970"/>
            <a:ext cx="7375161" cy="487646"/>
          </a:xfrm>
        </p:spPr>
        <p:txBody>
          <a:bodyPr>
            <a:normAutofit/>
          </a:bodyPr>
          <a:lstStyle/>
          <a:p>
            <a:pPr algn="ctr"/>
            <a:r>
              <a:rPr lang="en-US" sz="1700" dirty="0">
                <a:solidFill>
                  <a:srgbClr val="000000"/>
                </a:solidFill>
              </a:rPr>
              <a:t>https://</a:t>
            </a:r>
            <a:r>
              <a:rPr lang="en-US" sz="1700" dirty="0" err="1">
                <a:solidFill>
                  <a:srgbClr val="000000"/>
                </a:solidFill>
              </a:rPr>
              <a:t>www.youtube.com</a:t>
            </a:r>
            <a:r>
              <a:rPr lang="en-US" sz="1700" dirty="0">
                <a:solidFill>
                  <a:srgbClr val="000000"/>
                </a:solidFill>
              </a:rPr>
              <a:t>/</a:t>
            </a:r>
            <a:r>
              <a:rPr lang="en-US" sz="1700" dirty="0" err="1">
                <a:solidFill>
                  <a:srgbClr val="000000"/>
                </a:solidFill>
              </a:rPr>
              <a:t>watch?v</a:t>
            </a:r>
            <a:r>
              <a:rPr lang="en-US" sz="1700" dirty="0">
                <a:solidFill>
                  <a:srgbClr val="000000"/>
                </a:solidFill>
              </a:rPr>
              <a:t>=eFv0NxeHAyo</a:t>
            </a:r>
          </a:p>
        </p:txBody>
      </p:sp>
    </p:spTree>
    <p:extLst>
      <p:ext uri="{BB962C8B-B14F-4D97-AF65-F5344CB8AC3E}">
        <p14:creationId xmlns:p14="http://schemas.microsoft.com/office/powerpoint/2010/main" val="4081904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1000"/>
            <a:ext cx="8229600" cy="838200"/>
          </a:xfrm>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rtlCol="0">
            <a:normAutofit/>
          </a:bodyPr>
          <a:lstStyle/>
          <a:p>
            <a:pPr eaLnBrk="1" fontAlgn="auto" hangingPunct="1">
              <a:spcAft>
                <a:spcPts val="0"/>
              </a:spcAft>
              <a:defRPr/>
            </a:pPr>
            <a:r>
              <a:rPr lang="en-US" dirty="0">
                <a:ln w="12700">
                  <a:noFill/>
                  <a:prstDash val="solid"/>
                </a:ln>
                <a:solidFill>
                  <a:srgbClr val="FF0000"/>
                </a:solidFill>
              </a:rPr>
              <a:t>Evidence Collection</a:t>
            </a:r>
          </a:p>
        </p:txBody>
      </p:sp>
      <p:sp>
        <p:nvSpPr>
          <p:cNvPr id="66563" name="Content Placeholder 2"/>
          <p:cNvSpPr>
            <a:spLocks noGrp="1"/>
          </p:cNvSpPr>
          <p:nvPr>
            <p:ph idx="4294967295"/>
          </p:nvPr>
        </p:nvSpPr>
        <p:spPr>
          <a:xfrm>
            <a:off x="0" y="1935163"/>
            <a:ext cx="8229600" cy="4389437"/>
          </a:xfrm>
        </p:spPr>
        <p:txBody>
          <a:bodyPr/>
          <a:lstStyle/>
          <a:p>
            <a:pPr eaLnBrk="1" hangingPunct="1"/>
            <a:r>
              <a:rPr lang="en-US" altLang="en-US" dirty="0"/>
              <a:t>96 Hour Time Frame</a:t>
            </a:r>
          </a:p>
          <a:p>
            <a:pPr eaLnBrk="1" hangingPunct="1"/>
            <a:r>
              <a:rPr lang="en-US" altLang="en-US" dirty="0"/>
              <a:t>No out of pocket cost to the Victim</a:t>
            </a:r>
          </a:p>
          <a:p>
            <a:pPr eaLnBrk="1" hangingPunct="1"/>
            <a:r>
              <a:rPr lang="en-US" altLang="en-US" dirty="0"/>
              <a:t>Any RN can provide this service</a:t>
            </a:r>
          </a:p>
          <a:p>
            <a:pPr eaLnBrk="1" hangingPunct="1"/>
            <a:r>
              <a:rPr lang="en-US" altLang="en-US" dirty="0"/>
              <a:t>Both Meridian Hospitals have </a:t>
            </a:r>
          </a:p>
          <a:p>
            <a:pPr marL="137160" indent="0" eaLnBrk="1" hangingPunct="1">
              <a:buNone/>
            </a:pPr>
            <a:r>
              <a:rPr lang="en-US" altLang="en-US" dirty="0"/>
              <a:t>      SANE’s</a:t>
            </a:r>
          </a:p>
        </p:txBody>
      </p:sp>
      <p:pic>
        <p:nvPicPr>
          <p:cNvPr id="66564" name="Content Placeholder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10000"/>
            <a:ext cx="350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051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hape 334"/>
          <p:cNvSpPr>
            <a:spLocks noChangeArrowheads="1"/>
          </p:cNvSpPr>
          <p:nvPr/>
        </p:nvSpPr>
        <p:spPr bwMode="auto">
          <a:xfrm>
            <a:off x="0" y="0"/>
            <a:ext cx="3189288" cy="45259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4" name="Shape 344"/>
          <p:cNvSpPr>
            <a:spLocks noChangeArrowheads="1"/>
          </p:cNvSpPr>
          <p:nvPr/>
        </p:nvSpPr>
        <p:spPr bwMode="auto">
          <a:xfrm>
            <a:off x="3124200" y="0"/>
            <a:ext cx="3765550" cy="28257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6"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00401" y="2755900"/>
            <a:ext cx="3886199" cy="4114800"/>
          </a:xfrm>
          <a:prstGeom prst="rect">
            <a:avLst/>
          </a:prstGeom>
        </p:spPr>
      </p:pic>
      <p:pic>
        <p:nvPicPr>
          <p:cNvPr id="7" name="Content Placeholder 3" descr="dna_1375457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484791" y="0"/>
            <a:ext cx="2659207" cy="2819400"/>
          </a:xfrm>
          <a:prstGeom prst="rect">
            <a:avLst/>
          </a:prstGeom>
        </p:spPr>
      </p:pic>
      <p:pic>
        <p:nvPicPr>
          <p:cNvPr id="8" name="Picture 2" descr="C:\Users\Kim Day\Pictures\fingernail swabs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 y="4419600"/>
            <a:ext cx="3619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Trace Evidence Collection Folds, Pack of 25"/>
          <p:cNvPicPr>
            <a:picLocks noChangeAspect="1" noChangeArrowheads="1"/>
          </p:cNvPicPr>
          <p:nvPr>
            <p:custDataLst>
              <p:tags r:id="rId1"/>
            </p:custDataLst>
          </p:nvPr>
        </p:nvPicPr>
        <p:blipFill rotWithShape="1">
          <a:blip r:embed="rId8">
            <a:extLst>
              <a:ext uri="{28A0092B-C50C-407E-A947-70E740481C1C}">
                <a14:useLocalDpi xmlns:a14="http://schemas.microsoft.com/office/drawing/2010/main" val="0"/>
              </a:ext>
            </a:extLst>
          </a:blip>
          <a:srcRect l="19047" r="17460"/>
          <a:stretch/>
        </p:blipFill>
        <p:spPr bwMode="auto">
          <a:xfrm>
            <a:off x="7112000" y="2819400"/>
            <a:ext cx="2032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028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dirty="0"/>
              <a:t>Evidence Kit</a:t>
            </a:r>
          </a:p>
        </p:txBody>
      </p:sp>
      <p:sp>
        <p:nvSpPr>
          <p:cNvPr id="57347" name="Rectangle 3"/>
          <p:cNvSpPr>
            <a:spLocks noGrp="1" noChangeArrowheads="1"/>
          </p:cNvSpPr>
          <p:nvPr>
            <p:ph sz="half" idx="1"/>
          </p:nvPr>
        </p:nvSpPr>
        <p:spPr>
          <a:xfrm>
            <a:off x="827700" y="1143000"/>
            <a:ext cx="3298113" cy="5113339"/>
          </a:xfrm>
        </p:spPr>
        <p:txBody>
          <a:bodyPr>
            <a:noAutofit/>
          </a:bodyPr>
          <a:lstStyle/>
          <a:p>
            <a:r>
              <a:rPr lang="en-US" sz="2400" dirty="0"/>
              <a:t>Trace evidence</a:t>
            </a:r>
          </a:p>
          <a:p>
            <a:r>
              <a:rPr lang="en-US" sz="2400" dirty="0"/>
              <a:t>Dried secretions</a:t>
            </a:r>
          </a:p>
          <a:p>
            <a:r>
              <a:rPr lang="en-US" sz="2400" dirty="0"/>
              <a:t>Bite mark swabs</a:t>
            </a:r>
          </a:p>
          <a:p>
            <a:r>
              <a:rPr lang="en-US" sz="2400" dirty="0"/>
              <a:t>Oral swabs</a:t>
            </a:r>
          </a:p>
          <a:p>
            <a:r>
              <a:rPr lang="en-US" sz="2400" dirty="0" err="1"/>
              <a:t>Vulvar</a:t>
            </a:r>
            <a:r>
              <a:rPr lang="en-US" sz="2400" dirty="0"/>
              <a:t>/vaginal swabs</a:t>
            </a:r>
          </a:p>
          <a:p>
            <a:r>
              <a:rPr lang="en-US" sz="2400" dirty="0"/>
              <a:t>Rectal swabs</a:t>
            </a:r>
          </a:p>
          <a:p>
            <a:pPr eaLnBrk="1" hangingPunct="1">
              <a:buNone/>
            </a:pPr>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endParaRPr lang="en-US" sz="2400" dirty="0"/>
          </a:p>
          <a:p>
            <a:pPr eaLnBrk="1" hangingPunct="1">
              <a:buFont typeface="Wingdings" pitchFamily="2" charset="2"/>
              <a:buChar char="§"/>
            </a:pPr>
            <a:endParaRPr lang="en-US" sz="2400" dirty="0"/>
          </a:p>
        </p:txBody>
      </p:sp>
      <p:sp>
        <p:nvSpPr>
          <p:cNvPr id="57348" name="Rectangle 4"/>
          <p:cNvSpPr>
            <a:spLocks noGrp="1" noChangeArrowheads="1"/>
          </p:cNvSpPr>
          <p:nvPr>
            <p:ph sz="half" idx="2"/>
          </p:nvPr>
        </p:nvSpPr>
        <p:spPr>
          <a:xfrm>
            <a:off x="4241975" y="1066801"/>
            <a:ext cx="3298115" cy="5189538"/>
          </a:xfrm>
        </p:spPr>
        <p:txBody>
          <a:bodyPr>
            <a:noAutofit/>
          </a:bodyPr>
          <a:lstStyle/>
          <a:p>
            <a:pPr eaLnBrk="1" hangingPunct="1"/>
            <a:r>
              <a:rPr lang="en-US" sz="2400" dirty="0"/>
              <a:t>Garments</a:t>
            </a:r>
          </a:p>
          <a:p>
            <a:pPr eaLnBrk="1" hangingPunct="1"/>
            <a:r>
              <a:rPr lang="en-US" sz="2400" dirty="0"/>
              <a:t>Combings</a:t>
            </a:r>
          </a:p>
          <a:p>
            <a:pPr eaLnBrk="1" hangingPunct="1"/>
            <a:r>
              <a:rPr lang="en-US" sz="2400" dirty="0"/>
              <a:t>Fingernail scrapings</a:t>
            </a:r>
          </a:p>
          <a:p>
            <a:pPr eaLnBrk="1" hangingPunct="1"/>
            <a:r>
              <a:rPr lang="en-US" sz="2400" dirty="0"/>
              <a:t>Known samples of head hair, </a:t>
            </a:r>
          </a:p>
          <a:p>
            <a:pPr eaLnBrk="1" hangingPunct="1">
              <a:buFont typeface="Wingdings" pitchFamily="2" charset="2"/>
              <a:buNone/>
            </a:pPr>
            <a:r>
              <a:rPr lang="en-US" sz="2400" dirty="0"/>
              <a:t>	pubic hair, and blood</a:t>
            </a:r>
          </a:p>
        </p:txBody>
      </p:sp>
      <p:pic>
        <p:nvPicPr>
          <p:cNvPr id="5" name="Picture 2" descr="Basic Trace Evidence Collection Kit"/>
          <p:cNvPicPr>
            <a:picLocks noChangeAspect="1" noChangeArrowheads="1"/>
          </p:cNvPicPr>
          <p:nvPr/>
        </p:nvPicPr>
        <p:blipFill>
          <a:blip r:embed="rId2" cstate="print"/>
          <a:srcRect/>
          <a:stretch>
            <a:fillRect/>
          </a:stretch>
        </p:blipFill>
        <p:spPr bwMode="auto">
          <a:xfrm>
            <a:off x="0" y="4572000"/>
            <a:ext cx="9144000" cy="2286000"/>
          </a:xfrm>
          <a:prstGeom prst="rect">
            <a:avLst/>
          </a:prstGeom>
          <a:noFill/>
        </p:spPr>
      </p:pic>
    </p:spTree>
    <p:extLst>
      <p:ext uri="{BB962C8B-B14F-4D97-AF65-F5344CB8AC3E}">
        <p14:creationId xmlns:p14="http://schemas.microsoft.com/office/powerpoint/2010/main" val="33737249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B04114-D726-7347-8F8A-88E43D5DBB44}"/>
              </a:ext>
            </a:extLst>
          </p:cNvPr>
          <p:cNvSpPr>
            <a:spLocks noGrp="1"/>
          </p:cNvSpPr>
          <p:nvPr>
            <p:ph type="title"/>
          </p:nvPr>
        </p:nvSpPr>
        <p:spPr/>
        <p:txBody>
          <a:bodyPr/>
          <a:lstStyle/>
          <a:p>
            <a:r>
              <a:rPr lang="en-US" dirty="0"/>
              <a:t>Who Gets Assaulted?</a:t>
            </a:r>
          </a:p>
        </p:txBody>
      </p:sp>
      <p:sp>
        <p:nvSpPr>
          <p:cNvPr id="6" name="Content Placeholder 5">
            <a:extLst>
              <a:ext uri="{FF2B5EF4-FFF2-40B4-BE49-F238E27FC236}">
                <a16:creationId xmlns:a16="http://schemas.microsoft.com/office/drawing/2014/main" id="{BCC73800-8DDB-F347-993E-5DD4BBA57D65}"/>
              </a:ext>
            </a:extLst>
          </p:cNvPr>
          <p:cNvSpPr>
            <a:spLocks noGrp="1"/>
          </p:cNvSpPr>
          <p:nvPr>
            <p:ph idx="1"/>
          </p:nvPr>
        </p:nvSpPr>
        <p:spPr/>
        <p:txBody>
          <a:bodyPr/>
          <a:lstStyle/>
          <a:p>
            <a:r>
              <a:rPr lang="en-US" dirty="0"/>
              <a:t>Sexual Assault Does NOT Discriminate</a:t>
            </a:r>
          </a:p>
          <a:p>
            <a:r>
              <a:rPr lang="en-US" dirty="0"/>
              <a:t>Females as well as males are victims</a:t>
            </a:r>
          </a:p>
          <a:p>
            <a:r>
              <a:rPr lang="en-US" dirty="0"/>
              <a:t>Males are less likely to report</a:t>
            </a:r>
          </a:p>
          <a:p>
            <a:r>
              <a:rPr lang="en-US" dirty="0"/>
              <a:t>Initiation-Hazing-Harassment</a:t>
            </a:r>
          </a:p>
          <a:p>
            <a:r>
              <a:rPr lang="en-US" dirty="0"/>
              <a:t>Females as well as males can be/are perpetrators</a:t>
            </a:r>
          </a:p>
        </p:txBody>
      </p:sp>
    </p:spTree>
    <p:extLst>
      <p:ext uri="{BB962C8B-B14F-4D97-AF65-F5344CB8AC3E}">
        <p14:creationId xmlns:p14="http://schemas.microsoft.com/office/powerpoint/2010/main" val="364433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C3240D52-D852-2243-9FA4-CD9D1E3E193A}"/>
              </a:ext>
            </a:extLst>
          </p:cNvPr>
          <p:cNvSpPr>
            <a:spLocks noGrp="1"/>
          </p:cNvSpPr>
          <p:nvPr>
            <p:ph type="title"/>
          </p:nvPr>
        </p:nvSpPr>
        <p:spPr>
          <a:xfrm>
            <a:off x="884419" y="826680"/>
            <a:ext cx="7375161" cy="1325563"/>
          </a:xfrm>
        </p:spPr>
        <p:txBody>
          <a:bodyPr>
            <a:normAutofit/>
          </a:bodyPr>
          <a:lstStyle/>
          <a:p>
            <a:pPr algn="ctr"/>
            <a:r>
              <a:rPr lang="en-US" sz="3500" dirty="0">
                <a:solidFill>
                  <a:srgbClr val="FFFFFF"/>
                </a:solidFill>
              </a:rPr>
              <a:t>Understanding the Patient</a:t>
            </a:r>
          </a:p>
        </p:txBody>
      </p:sp>
      <p:sp>
        <p:nvSpPr>
          <p:cNvPr id="5" name="Content Placeholder 4">
            <a:extLst>
              <a:ext uri="{FF2B5EF4-FFF2-40B4-BE49-F238E27FC236}">
                <a16:creationId xmlns:a16="http://schemas.microsoft.com/office/drawing/2014/main" id="{ACF61ADF-5ADE-5F49-8985-EC40393778B2}"/>
              </a:ext>
            </a:extLst>
          </p:cNvPr>
          <p:cNvSpPr>
            <a:spLocks noGrp="1"/>
          </p:cNvSpPr>
          <p:nvPr>
            <p:ph idx="1"/>
          </p:nvPr>
        </p:nvSpPr>
        <p:spPr>
          <a:xfrm>
            <a:off x="884419" y="3092970"/>
            <a:ext cx="7375161" cy="2693976"/>
          </a:xfrm>
        </p:spPr>
        <p:txBody>
          <a:bodyPr>
            <a:normAutofit/>
          </a:bodyPr>
          <a:lstStyle/>
          <a:p>
            <a:r>
              <a:rPr lang="en-US" sz="1700" dirty="0">
                <a:solidFill>
                  <a:srgbClr val="000000"/>
                </a:solidFill>
              </a:rPr>
              <a:t>More than physical</a:t>
            </a:r>
          </a:p>
          <a:p>
            <a:r>
              <a:rPr lang="en-US" sz="1700" dirty="0">
                <a:solidFill>
                  <a:srgbClr val="000000"/>
                </a:solidFill>
              </a:rPr>
              <a:t>Engaging with patients where they are</a:t>
            </a:r>
          </a:p>
          <a:p>
            <a:r>
              <a:rPr lang="en-US" sz="1700" dirty="0">
                <a:solidFill>
                  <a:srgbClr val="000000"/>
                </a:solidFill>
              </a:rPr>
              <a:t>Trauma Informed approach</a:t>
            </a:r>
          </a:p>
        </p:txBody>
      </p:sp>
    </p:spTree>
    <p:extLst>
      <p:ext uri="{BB962C8B-B14F-4D97-AF65-F5344CB8AC3E}">
        <p14:creationId xmlns:p14="http://schemas.microsoft.com/office/powerpoint/2010/main" val="3754672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37E2-8410-8342-910E-161AF9F54EFC}"/>
              </a:ext>
            </a:extLst>
          </p:cNvPr>
          <p:cNvSpPr>
            <a:spLocks noGrp="1"/>
          </p:cNvSpPr>
          <p:nvPr>
            <p:ph type="title"/>
          </p:nvPr>
        </p:nvSpPr>
        <p:spPr/>
        <p:txBody>
          <a:bodyPr/>
          <a:lstStyle/>
          <a:p>
            <a:pPr algn="ctr"/>
            <a:r>
              <a:rPr lang="en-US" dirty="0"/>
              <a:t>SELF CARE</a:t>
            </a:r>
          </a:p>
        </p:txBody>
      </p:sp>
      <p:sp>
        <p:nvSpPr>
          <p:cNvPr id="3" name="Content Placeholder 2">
            <a:extLst>
              <a:ext uri="{FF2B5EF4-FFF2-40B4-BE49-F238E27FC236}">
                <a16:creationId xmlns:a16="http://schemas.microsoft.com/office/drawing/2014/main" id="{2028047E-84D9-3046-A93C-D295E49416AA}"/>
              </a:ext>
            </a:extLst>
          </p:cNvPr>
          <p:cNvSpPr>
            <a:spLocks noGrp="1"/>
          </p:cNvSpPr>
          <p:nvPr>
            <p:ph idx="1"/>
          </p:nvPr>
        </p:nvSpPr>
        <p:spPr/>
        <p:txBody>
          <a:bodyPr/>
          <a:lstStyle/>
          <a:p>
            <a:pPr marL="0" indent="0" algn="ctr">
              <a:buNone/>
            </a:pPr>
            <a:r>
              <a:rPr lang="en-US" dirty="0"/>
              <a:t>IMAGES OF GENITALIA APPROACHING</a:t>
            </a:r>
          </a:p>
          <a:p>
            <a:endParaRPr lang="en-US" dirty="0"/>
          </a:p>
          <a:p>
            <a:pPr marL="0" indent="0" algn="ctr">
              <a:buNone/>
            </a:pPr>
            <a:r>
              <a:rPr lang="en-US" dirty="0"/>
              <a:t>PLEASE PRACTICE SELF CARE!!!</a:t>
            </a:r>
          </a:p>
        </p:txBody>
      </p:sp>
    </p:spTree>
    <p:extLst>
      <p:ext uri="{BB962C8B-B14F-4D97-AF65-F5344CB8AC3E}">
        <p14:creationId xmlns:p14="http://schemas.microsoft.com/office/powerpoint/2010/main" val="847687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lgn="ctr" eaLnBrk="1" hangingPunct="1"/>
            <a:r>
              <a:rPr lang="en-US" dirty="0">
                <a:solidFill>
                  <a:srgbClr val="FF0000"/>
                </a:solidFill>
              </a:rPr>
              <a:t>Male on Male Attacks  </a:t>
            </a:r>
          </a:p>
        </p:txBody>
      </p:sp>
      <p:sp>
        <p:nvSpPr>
          <p:cNvPr id="148483" name="Rectangle 3"/>
          <p:cNvSpPr>
            <a:spLocks noGrp="1" noChangeArrowheads="1"/>
          </p:cNvSpPr>
          <p:nvPr>
            <p:ph idx="1"/>
          </p:nvPr>
        </p:nvSpPr>
        <p:spPr>
          <a:xfrm>
            <a:off x="685800" y="2286000"/>
            <a:ext cx="8110538" cy="4191000"/>
          </a:xfrm>
        </p:spPr>
        <p:txBody>
          <a:bodyPr/>
          <a:lstStyle/>
          <a:p>
            <a:pPr eaLnBrk="1" hangingPunct="1"/>
            <a:r>
              <a:rPr lang="en-US" dirty="0"/>
              <a:t>Motivated by a need to assert power</a:t>
            </a:r>
          </a:p>
          <a:p>
            <a:pPr eaLnBrk="1" hangingPunct="1"/>
            <a:r>
              <a:rPr lang="en-US" dirty="0"/>
              <a:t>Release of aggression</a:t>
            </a:r>
          </a:p>
          <a:p>
            <a:pPr eaLnBrk="1" hangingPunct="1"/>
            <a:r>
              <a:rPr lang="en-US" dirty="0"/>
              <a:t>Gang-related</a:t>
            </a:r>
          </a:p>
          <a:p>
            <a:pPr eaLnBrk="1" hangingPunct="1"/>
            <a:r>
              <a:rPr lang="en-US" dirty="0"/>
              <a:t>Not usually homosexual, although rape happens in the gay community</a:t>
            </a:r>
          </a:p>
          <a:p>
            <a:pPr eaLnBrk="1" hangingPunct="1"/>
            <a:r>
              <a:rPr lang="en-US" dirty="0"/>
              <a:t>Increase in male sexual violence utilized during hazing/initiation rituals (especially athletics)</a:t>
            </a:r>
          </a:p>
        </p:txBody>
      </p:sp>
    </p:spTree>
    <p:extLst>
      <p:ext uri="{BB962C8B-B14F-4D97-AF65-F5344CB8AC3E}">
        <p14:creationId xmlns:p14="http://schemas.microsoft.com/office/powerpoint/2010/main" val="422632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lgn="ctr" eaLnBrk="1" hangingPunct="1"/>
            <a:r>
              <a:rPr lang="en-US" dirty="0">
                <a:solidFill>
                  <a:srgbClr val="FF0000"/>
                </a:solidFill>
              </a:rPr>
              <a:t>DON’T REPORT BECAUSE:</a:t>
            </a:r>
          </a:p>
        </p:txBody>
      </p:sp>
      <p:sp>
        <p:nvSpPr>
          <p:cNvPr id="150531" name="Rectangle 3"/>
          <p:cNvSpPr>
            <a:spLocks noGrp="1" noChangeArrowheads="1"/>
          </p:cNvSpPr>
          <p:nvPr>
            <p:ph idx="1"/>
          </p:nvPr>
        </p:nvSpPr>
        <p:spPr/>
        <p:txBody>
          <a:bodyPr>
            <a:normAutofit/>
          </a:bodyPr>
          <a:lstStyle/>
          <a:p>
            <a:pPr eaLnBrk="1" hangingPunct="1"/>
            <a:r>
              <a:rPr lang="en-US" sz="2800" dirty="0"/>
              <a:t>Stigma of presumed a gay male</a:t>
            </a:r>
          </a:p>
          <a:p>
            <a:pPr eaLnBrk="1" hangingPunct="1"/>
            <a:r>
              <a:rPr lang="en-US" sz="2800" dirty="0"/>
              <a:t>Perceived insensitivity to being gay by law enforcement and healthcare.</a:t>
            </a:r>
          </a:p>
          <a:p>
            <a:pPr eaLnBrk="1" hangingPunct="1"/>
            <a:r>
              <a:rPr lang="en-US" sz="2800" dirty="0"/>
              <a:t>Humiliation of being used sexually by another male.</a:t>
            </a:r>
          </a:p>
          <a:p>
            <a:pPr eaLnBrk="1" hangingPunct="1"/>
            <a:r>
              <a:rPr lang="en-US" sz="2800" dirty="0"/>
              <a:t>Their masculinity has been threatened because they couldn’t protect themselves. </a:t>
            </a:r>
          </a:p>
        </p:txBody>
      </p:sp>
    </p:spTree>
    <p:extLst>
      <p:ext uri="{BB962C8B-B14F-4D97-AF65-F5344CB8AC3E}">
        <p14:creationId xmlns:p14="http://schemas.microsoft.com/office/powerpoint/2010/main" val="2395450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xternal Male Genitalia"/>
          <p:cNvPicPr>
            <a:picLocks noChangeAspect="1" noChangeArrowheads="1"/>
          </p:cNvPicPr>
          <p:nvPr/>
        </p:nvPicPr>
        <p:blipFill>
          <a:blip r:embed="rId2" cstate="print"/>
          <a:srcRect/>
          <a:stretch>
            <a:fillRect/>
          </a:stretch>
        </p:blipFill>
        <p:spPr bwMode="auto">
          <a:xfrm>
            <a:off x="0" y="-34925"/>
            <a:ext cx="9144000" cy="6892925"/>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nternal Male Genitali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a:t>Anus</a:t>
            </a:r>
          </a:p>
        </p:txBody>
      </p:sp>
      <p:sp>
        <p:nvSpPr>
          <p:cNvPr id="38915" name="Rectangle 3"/>
          <p:cNvSpPr>
            <a:spLocks noGrp="1" noChangeArrowheads="1"/>
          </p:cNvSpPr>
          <p:nvPr>
            <p:ph idx="1"/>
          </p:nvPr>
        </p:nvSpPr>
        <p:spPr>
          <a:xfrm>
            <a:off x="457200" y="1905000"/>
            <a:ext cx="3276600" cy="4221163"/>
          </a:xfrm>
        </p:spPr>
        <p:txBody>
          <a:bodyPr/>
          <a:lstStyle/>
          <a:p>
            <a:pPr lvl="1">
              <a:buFont typeface="Arial" pitchFamily="34" charset="0"/>
              <a:buChar char="•"/>
            </a:pPr>
            <a:r>
              <a:rPr lang="en-US" dirty="0"/>
              <a:t>Opening at the terminal end of the digestive tract</a:t>
            </a:r>
          </a:p>
          <a:p>
            <a:pPr eaLnBrk="1" hangingPunct="1"/>
            <a:endParaRPr lang="en-US" dirty="0"/>
          </a:p>
        </p:txBody>
      </p:sp>
      <p:pic>
        <p:nvPicPr>
          <p:cNvPr id="4" name="Picture 2"/>
          <p:cNvPicPr>
            <a:picLocks noChangeAspect="1" noChangeArrowheads="1"/>
          </p:cNvPicPr>
          <p:nvPr>
            <p:custDataLst>
              <p:tags r:id="rId2"/>
            </p:custDataLst>
          </p:nvPr>
        </p:nvPicPr>
        <p:blipFill>
          <a:blip r:embed="rId5" cstate="print"/>
          <a:srcRect/>
          <a:stretch>
            <a:fillRect/>
          </a:stretch>
        </p:blipFill>
        <p:spPr bwMode="auto">
          <a:xfrm>
            <a:off x="4152900" y="1636713"/>
            <a:ext cx="4991100" cy="5221287"/>
          </a:xfrm>
          <a:prstGeom prst="rect">
            <a:avLst/>
          </a:prstGeom>
          <a:noFill/>
          <a:ln w="57150">
            <a:solidFill>
              <a:schemeClr val="tx2"/>
            </a:solidFill>
            <a:miter lim="800000"/>
            <a:headEnd type="none" w="sm" len="sm"/>
            <a:tailEnd type="none" w="sm" len="sm"/>
          </a:ln>
        </p:spPr>
      </p:pic>
    </p:spTree>
    <p:custDataLst>
      <p:tags r:id="rId1"/>
    </p:custDataLst>
    <p:extLst>
      <p:ext uri="{BB962C8B-B14F-4D97-AF65-F5344CB8AC3E}">
        <p14:creationId xmlns:p14="http://schemas.microsoft.com/office/powerpoint/2010/main" val="3901216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A9E4-38FC-1548-9611-ABB2E62DC3A3}"/>
              </a:ext>
            </a:extLst>
          </p:cNvPr>
          <p:cNvSpPr>
            <a:spLocks noGrp="1"/>
          </p:cNvSpPr>
          <p:nvPr>
            <p:ph type="title"/>
          </p:nvPr>
        </p:nvSpPr>
        <p:spPr/>
        <p:txBody>
          <a:bodyPr/>
          <a:lstStyle/>
          <a:p>
            <a:r>
              <a:rPr lang="en-US" dirty="0"/>
              <a:t>Facts vs Myths</a:t>
            </a:r>
          </a:p>
        </p:txBody>
      </p:sp>
      <p:sp>
        <p:nvSpPr>
          <p:cNvPr id="3" name="Content Placeholder 2">
            <a:extLst>
              <a:ext uri="{FF2B5EF4-FFF2-40B4-BE49-F238E27FC236}">
                <a16:creationId xmlns:a16="http://schemas.microsoft.com/office/drawing/2014/main" id="{1FE375DC-867A-C449-953F-7962A77D5251}"/>
              </a:ext>
            </a:extLst>
          </p:cNvPr>
          <p:cNvSpPr>
            <a:spLocks noGrp="1"/>
          </p:cNvSpPr>
          <p:nvPr>
            <p:ph idx="1"/>
          </p:nvPr>
        </p:nvSpPr>
        <p:spPr/>
        <p:txBody>
          <a:bodyPr/>
          <a:lstStyle/>
          <a:p>
            <a:r>
              <a:rPr lang="en-US" dirty="0"/>
              <a:t>Sexual Assaults will cause significant injury</a:t>
            </a:r>
          </a:p>
          <a:p>
            <a:r>
              <a:rPr lang="en-US" dirty="0"/>
              <a:t>We’ve all seen “Law and Order SVU”………</a:t>
            </a:r>
          </a:p>
          <a:p>
            <a:endParaRPr lang="en-US" dirty="0"/>
          </a:p>
          <a:p>
            <a:r>
              <a:rPr lang="en-US" dirty="0"/>
              <a:t>RIGHT??</a:t>
            </a:r>
          </a:p>
        </p:txBody>
      </p:sp>
    </p:spTree>
    <p:extLst>
      <p:ext uri="{BB962C8B-B14F-4D97-AF65-F5344CB8AC3E}">
        <p14:creationId xmlns:p14="http://schemas.microsoft.com/office/powerpoint/2010/main" val="886165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2438"/>
            <a:ext cx="7056438" cy="1400175"/>
          </a:xfrm>
        </p:spPr>
        <p:txBody>
          <a:bodyPr>
            <a:normAutofit fontScale="90000"/>
          </a:bodyPr>
          <a:lstStyle/>
          <a:p>
            <a:r>
              <a:rPr lang="en-US" dirty="0"/>
              <a:t>Ok…..But where are the injuries…….</a:t>
            </a:r>
            <a:br>
              <a:rPr lang="en-US" dirty="0"/>
            </a:br>
            <a:br>
              <a:rPr lang="en-US" dirty="0"/>
            </a:br>
            <a:br>
              <a:rPr lang="en-US" dirty="0"/>
            </a:br>
            <a:br>
              <a:rPr lang="en-US" dirty="0"/>
            </a:br>
            <a:r>
              <a:rPr lang="en-US" dirty="0">
                <a:solidFill>
                  <a:srgbClr val="FF0000"/>
                </a:solidFill>
              </a:rPr>
              <a:t>SELF CARE…..IMAGES APPROACHING……</a:t>
            </a:r>
          </a:p>
        </p:txBody>
      </p:sp>
    </p:spTree>
    <p:extLst>
      <p:ext uri="{BB962C8B-B14F-4D97-AF65-F5344CB8AC3E}">
        <p14:creationId xmlns:p14="http://schemas.microsoft.com/office/powerpoint/2010/main" val="2639284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AD0F-3460-42E8-9C79-0F8466FC7B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E1A6966-46F1-4D11-BAD9-C4E0138996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68405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715000"/>
          </a:xfrm>
          <a:prstGeom prst="rect">
            <a:avLst/>
          </a:prstGeom>
        </p:spPr>
      </p:pic>
      <p:sp>
        <p:nvSpPr>
          <p:cNvPr id="5" name="Text Placeholder 4"/>
          <p:cNvSpPr>
            <a:spLocks noGrp="1"/>
          </p:cNvSpPr>
          <p:nvPr>
            <p:ph type="body" sz="half" idx="4294967295"/>
          </p:nvPr>
        </p:nvSpPr>
        <p:spPr>
          <a:xfrm>
            <a:off x="0" y="5715000"/>
            <a:ext cx="9144000" cy="1143000"/>
          </a:xfrm>
        </p:spPr>
        <p:txBody>
          <a:bodyPr>
            <a:normAutofit lnSpcReduction="10000"/>
          </a:bodyPr>
          <a:lstStyle/>
          <a:p>
            <a:r>
              <a:rPr lang="en-US" dirty="0"/>
              <a:t>14.1 pound infant</a:t>
            </a:r>
          </a:p>
          <a:p>
            <a:r>
              <a:rPr lang="en-US" dirty="0"/>
              <a:t>Delivered VAGINALLY</a:t>
            </a:r>
          </a:p>
          <a:p>
            <a:r>
              <a:rPr lang="en-US" dirty="0"/>
              <a:t>Mother did not know she was pregnant until the third trimester</a:t>
            </a:r>
          </a:p>
        </p:txBody>
      </p:sp>
    </p:spTree>
    <p:extLst>
      <p:ext uri="{BB962C8B-B14F-4D97-AF65-F5344CB8AC3E}">
        <p14:creationId xmlns:p14="http://schemas.microsoft.com/office/powerpoint/2010/main" val="246646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5" t="24695" r="20051" b="10127"/>
          <a:stretch/>
        </p:blipFill>
        <p:spPr>
          <a:xfrm>
            <a:off x="0" y="0"/>
            <a:ext cx="9144000" cy="3352800"/>
          </a:xfrm>
          <a:prstGeom prst="rect">
            <a:avLst/>
          </a:prstGeom>
        </p:spPr>
      </p:pic>
      <p:pic>
        <p:nvPicPr>
          <p:cNvPr id="5" name="Picture 4"/>
          <p:cNvPicPr>
            <a:picLocks noChangeAspect="1"/>
          </p:cNvPicPr>
          <p:nvPr/>
        </p:nvPicPr>
        <p:blipFill rotWithShape="1">
          <a:blip r:embed="rId3"/>
          <a:srcRect l="18205" t="25515" r="20432" b="14364"/>
          <a:stretch/>
        </p:blipFill>
        <p:spPr>
          <a:xfrm>
            <a:off x="0" y="3352800"/>
            <a:ext cx="9144000" cy="3505200"/>
          </a:xfrm>
          <a:prstGeom prst="rect">
            <a:avLst/>
          </a:prstGeom>
        </p:spPr>
      </p:pic>
    </p:spTree>
    <p:extLst>
      <p:ext uri="{BB962C8B-B14F-4D97-AF65-F5344CB8AC3E}">
        <p14:creationId xmlns:p14="http://schemas.microsoft.com/office/powerpoint/2010/main" val="2035305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9034463" cy="762001"/>
          </a:xfrm>
        </p:spPr>
        <p:txBody>
          <a:bodyPr/>
          <a:lstStyle/>
          <a:p>
            <a:pPr eaLnBrk="1" hangingPunct="1"/>
            <a:r>
              <a:rPr lang="en-US" dirty="0"/>
              <a:t>External Genitalia--VULVA</a:t>
            </a:r>
          </a:p>
        </p:txBody>
      </p:sp>
      <p:pic>
        <p:nvPicPr>
          <p:cNvPr id="3" name="Picture 5" descr="external genitalia"/>
          <p:cNvPicPr>
            <a:picLocks noChangeAspect="1" noChangeArrowheads="1"/>
          </p:cNvPicPr>
          <p:nvPr>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a:xfrm>
            <a:off x="0" y="685800"/>
            <a:ext cx="9067800" cy="6172202"/>
          </a:xfrm>
          <a:prstGeom prst="rect">
            <a:avLst/>
          </a:prstGeom>
          <a:noFill/>
          <a:ln w="57150">
            <a:solidFill>
              <a:schemeClr val="tx2"/>
            </a:solidFill>
          </a:ln>
        </p:spPr>
      </p:pic>
    </p:spTree>
    <p:custDataLst>
      <p:tags r:id="rId1"/>
    </p:custDataLst>
    <p:extLst>
      <p:ext uri="{BB962C8B-B14F-4D97-AF65-F5344CB8AC3E}">
        <p14:creationId xmlns:p14="http://schemas.microsoft.com/office/powerpoint/2010/main" val="3314110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nternal Female Genitalia"/>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871538" y="1"/>
            <a:ext cx="8162925" cy="1143000"/>
          </a:xfrm>
        </p:spPr>
        <p:txBody>
          <a:bodyPr/>
          <a:lstStyle/>
          <a:p>
            <a:pPr eaLnBrk="1" hangingPunct="1"/>
            <a:r>
              <a:rPr lang="en-US" dirty="0">
                <a:solidFill>
                  <a:srgbClr val="00B0F0"/>
                </a:solidFill>
              </a:rPr>
              <a:t>THE AMAZING….</a:t>
            </a:r>
            <a:r>
              <a:rPr lang="en-US" sz="2800" dirty="0">
                <a:solidFill>
                  <a:srgbClr val="FF0000"/>
                </a:solidFill>
              </a:rPr>
              <a:t>hymen</a:t>
            </a:r>
          </a:p>
        </p:txBody>
      </p:sp>
      <p:sp>
        <p:nvSpPr>
          <p:cNvPr id="92163" name="Rectangle 3"/>
          <p:cNvSpPr>
            <a:spLocks noGrp="1" noChangeArrowheads="1"/>
          </p:cNvSpPr>
          <p:nvPr>
            <p:ph idx="1"/>
          </p:nvPr>
        </p:nvSpPr>
        <p:spPr>
          <a:xfrm>
            <a:off x="457200" y="838200"/>
            <a:ext cx="8229600" cy="3657600"/>
          </a:xfrm>
        </p:spPr>
        <p:txBody>
          <a:bodyPr/>
          <a:lstStyle/>
          <a:p>
            <a:pPr eaLnBrk="1" hangingPunct="1"/>
            <a:r>
              <a:rPr lang="en-US" dirty="0"/>
              <a:t>Often misunderstood!</a:t>
            </a:r>
          </a:p>
          <a:p>
            <a:pPr eaLnBrk="1" hangingPunct="1"/>
            <a:r>
              <a:rPr lang="en-US" dirty="0"/>
              <a:t>Ring of flesh that surrounds vaginal opening</a:t>
            </a:r>
          </a:p>
          <a:p>
            <a:pPr eaLnBrk="1" hangingPunct="1"/>
            <a:r>
              <a:rPr lang="en-US" dirty="0"/>
              <a:t>NOT a membrane or barrier</a:t>
            </a:r>
          </a:p>
          <a:p>
            <a:pPr eaLnBrk="1" hangingPunct="1"/>
            <a:r>
              <a:rPr lang="en-US" dirty="0"/>
              <a:t>Changes during puberty because of hormones, especially estrogen</a:t>
            </a:r>
          </a:p>
          <a:p>
            <a:pPr eaLnBrk="1" hangingPunct="1"/>
            <a:r>
              <a:rPr lang="en-US" dirty="0"/>
              <a:t>Does not live up to its nicknames….or reputation…..</a:t>
            </a:r>
          </a:p>
        </p:txBody>
      </p:sp>
      <p:pic>
        <p:nvPicPr>
          <p:cNvPr id="40962" name="Picture 2" descr="http://images.fineartamerica.com/images-medium-large/virginity-val-armstrong.jpg"/>
          <p:cNvPicPr>
            <a:picLocks noChangeAspect="1" noChangeArrowheads="1"/>
          </p:cNvPicPr>
          <p:nvPr/>
        </p:nvPicPr>
        <p:blipFill>
          <a:blip r:embed="rId3" cstate="print"/>
          <a:srcRect/>
          <a:stretch>
            <a:fillRect/>
          </a:stretch>
        </p:blipFill>
        <p:spPr bwMode="auto">
          <a:xfrm>
            <a:off x="0" y="4648200"/>
            <a:ext cx="9144000" cy="2209800"/>
          </a:xfrm>
          <a:prstGeom prst="rect">
            <a:avLst/>
          </a:prstGeom>
          <a:noFill/>
        </p:spPr>
      </p:pic>
    </p:spTree>
    <p:extLst>
      <p:ext uri="{BB962C8B-B14F-4D97-AF65-F5344CB8AC3E}">
        <p14:creationId xmlns:p14="http://schemas.microsoft.com/office/powerpoint/2010/main" val="2509574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753FF67-AFAE-B245-8926-E9181581B6E8}"/>
              </a:ext>
            </a:extLst>
          </p:cNvPr>
          <p:cNvSpPr>
            <a:spLocks noGrp="1"/>
          </p:cNvSpPr>
          <p:nvPr>
            <p:ph idx="1"/>
          </p:nvPr>
        </p:nvSpPr>
        <p:spPr/>
        <p:txBody>
          <a:bodyPr/>
          <a:lstStyle/>
          <a:p>
            <a:pPr marL="0" indent="0" algn="ctr">
              <a:buNone/>
            </a:pPr>
            <a:r>
              <a:rPr lang="en-US" dirty="0"/>
              <a:t>https://</a:t>
            </a:r>
            <a:r>
              <a:rPr lang="en-US" dirty="0" err="1"/>
              <a:t>www.youtube.com</a:t>
            </a:r>
            <a:r>
              <a:rPr lang="en-US" dirty="0"/>
              <a:t>/</a:t>
            </a:r>
            <a:r>
              <a:rPr lang="en-US" dirty="0" err="1"/>
              <a:t>watch?v</a:t>
            </a:r>
            <a:r>
              <a:rPr lang="en-US" dirty="0"/>
              <a:t>=1ikXim4wevc&amp;t=5s</a:t>
            </a:r>
          </a:p>
        </p:txBody>
      </p:sp>
    </p:spTree>
    <p:extLst>
      <p:ext uri="{BB962C8B-B14F-4D97-AF65-F5344CB8AC3E}">
        <p14:creationId xmlns:p14="http://schemas.microsoft.com/office/powerpoint/2010/main" val="1201406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871538" y="862013"/>
            <a:ext cx="8162925" cy="762000"/>
          </a:xfrm>
        </p:spPr>
        <p:txBody>
          <a:bodyPr/>
          <a:lstStyle/>
          <a:p>
            <a:pPr eaLnBrk="1" hangingPunct="1"/>
            <a:r>
              <a:rPr lang="en-US"/>
              <a:t>Hymen of a child</a:t>
            </a:r>
          </a:p>
        </p:txBody>
      </p:sp>
      <p:sp>
        <p:nvSpPr>
          <p:cNvPr id="93187" name="Rectangle 3"/>
          <p:cNvSpPr>
            <a:spLocks noGrp="1" noChangeArrowheads="1"/>
          </p:cNvSpPr>
          <p:nvPr>
            <p:ph idx="1"/>
          </p:nvPr>
        </p:nvSpPr>
        <p:spPr/>
        <p:txBody>
          <a:bodyPr/>
          <a:lstStyle/>
          <a:p>
            <a:pPr eaLnBrk="1" hangingPunct="1"/>
            <a:r>
              <a:rPr lang="en-US" sz="2800" dirty="0"/>
              <a:t>Has a opening- not closed</a:t>
            </a:r>
          </a:p>
          <a:p>
            <a:pPr eaLnBrk="1" hangingPunct="1"/>
            <a:r>
              <a:rPr lang="en-US" sz="2800" dirty="0"/>
              <a:t>Very tender, delicate tissue</a:t>
            </a:r>
          </a:p>
          <a:p>
            <a:pPr eaLnBrk="1" hangingPunct="1"/>
            <a:r>
              <a:rPr lang="en-US" sz="2800" dirty="0"/>
              <a:t>Easily torn</a:t>
            </a:r>
          </a:p>
          <a:p>
            <a:pPr eaLnBrk="1" hangingPunct="1"/>
            <a:r>
              <a:rPr lang="en-US" sz="2800" dirty="0"/>
              <a:t>Heals very quickly- just like the inside of your mouth!</a:t>
            </a:r>
          </a:p>
          <a:p>
            <a:pPr eaLnBrk="1" hangingPunct="1"/>
            <a:r>
              <a:rPr lang="en-US" sz="2800" dirty="0"/>
              <a:t>Can be stretched over time</a:t>
            </a:r>
          </a:p>
          <a:p>
            <a:pPr eaLnBrk="1" hangingPunct="1"/>
            <a:r>
              <a:rPr lang="en-US" sz="2800" dirty="0"/>
              <a:t>Looks like the “O” ring of a hose</a:t>
            </a:r>
          </a:p>
          <a:p>
            <a:pPr eaLnBrk="1" hangingPunct="1"/>
            <a:endParaRPr lang="en-US" dirty="0"/>
          </a:p>
        </p:txBody>
      </p:sp>
      <p:pic>
        <p:nvPicPr>
          <p:cNvPr id="4" name="Picture 2" descr="http://ecx.images-amazon.com/images/I/31D%2BqHzdTKL._SX450_.jpg"/>
          <p:cNvPicPr>
            <a:picLocks noChangeAspect="1" noChangeArrowheads="1"/>
          </p:cNvPicPr>
          <p:nvPr/>
        </p:nvPicPr>
        <p:blipFill>
          <a:blip r:embed="rId3" cstate="print"/>
          <a:srcRect l="60889" t="21495" r="3556" b="11215"/>
          <a:stretch>
            <a:fillRect/>
          </a:stretch>
        </p:blipFill>
        <p:spPr bwMode="auto">
          <a:xfrm>
            <a:off x="7467600" y="4800600"/>
            <a:ext cx="1676400" cy="1828800"/>
          </a:xfrm>
          <a:prstGeom prst="rect">
            <a:avLst/>
          </a:prstGeom>
          <a:noFill/>
        </p:spPr>
      </p:pic>
    </p:spTree>
    <p:extLst>
      <p:ext uri="{BB962C8B-B14F-4D97-AF65-F5344CB8AC3E}">
        <p14:creationId xmlns:p14="http://schemas.microsoft.com/office/powerpoint/2010/main" val="1949386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871538" y="862013"/>
            <a:ext cx="8162925" cy="762000"/>
          </a:xfrm>
        </p:spPr>
        <p:txBody>
          <a:bodyPr/>
          <a:lstStyle/>
          <a:p>
            <a:pPr eaLnBrk="1" hangingPunct="1"/>
            <a:r>
              <a:rPr lang="en-US"/>
              <a:t>Hymen of teen/ adult</a:t>
            </a:r>
          </a:p>
        </p:txBody>
      </p:sp>
      <p:sp>
        <p:nvSpPr>
          <p:cNvPr id="95235" name="Rectangle 3"/>
          <p:cNvSpPr>
            <a:spLocks noGrp="1" noChangeArrowheads="1"/>
          </p:cNvSpPr>
          <p:nvPr>
            <p:ph idx="1"/>
          </p:nvPr>
        </p:nvSpPr>
        <p:spPr>
          <a:xfrm>
            <a:off x="381000" y="1905000"/>
            <a:ext cx="8534400" cy="4191000"/>
          </a:xfrm>
        </p:spPr>
        <p:txBody>
          <a:bodyPr/>
          <a:lstStyle/>
          <a:p>
            <a:pPr eaLnBrk="1" hangingPunct="1"/>
            <a:r>
              <a:rPr lang="en-US" sz="2800" dirty="0"/>
              <a:t>Becomes soft, fluffy, and puffy</a:t>
            </a:r>
          </a:p>
          <a:p>
            <a:pPr eaLnBrk="1" hangingPunct="1"/>
            <a:r>
              <a:rPr lang="en-US" sz="2800" dirty="0"/>
              <a:t>Hard to tear with a penis</a:t>
            </a:r>
          </a:p>
          <a:p>
            <a:pPr eaLnBrk="1" hangingPunct="1"/>
            <a:r>
              <a:rPr lang="en-US" sz="2800" dirty="0"/>
              <a:t>Stretches a great deal</a:t>
            </a:r>
          </a:p>
          <a:p>
            <a:pPr eaLnBrk="1" hangingPunct="1"/>
            <a:r>
              <a:rPr lang="en-US" sz="2800" dirty="0"/>
              <a:t>You cannot tell if a teen/adult is a virgin or not</a:t>
            </a:r>
          </a:p>
          <a:p>
            <a:pPr eaLnBrk="1" hangingPunct="1"/>
            <a:r>
              <a:rPr lang="en-US" sz="2800" dirty="0"/>
              <a:t>Often doesn’t tear at first intercourse</a:t>
            </a:r>
          </a:p>
          <a:p>
            <a:pPr eaLnBrk="1" hangingPunct="1"/>
            <a:r>
              <a:rPr lang="en-US" sz="2800" dirty="0"/>
              <a:t>Not very sensitive</a:t>
            </a:r>
          </a:p>
          <a:p>
            <a:pPr eaLnBrk="1" hangingPunct="1"/>
            <a:r>
              <a:rPr lang="en-US" sz="2800" dirty="0"/>
              <a:t>Looks like a hair “</a:t>
            </a:r>
            <a:r>
              <a:rPr lang="en-US" sz="2800" dirty="0" err="1"/>
              <a:t>scrunchie</a:t>
            </a:r>
            <a:r>
              <a:rPr lang="en-US" sz="2800" dirty="0"/>
              <a:t>”</a:t>
            </a:r>
          </a:p>
        </p:txBody>
      </p:sp>
      <p:pic>
        <p:nvPicPr>
          <p:cNvPr id="4" name="Picture 2" descr="Click to enlarge view"/>
          <p:cNvPicPr>
            <a:picLocks noChangeAspect="1" noChangeArrowheads="1"/>
          </p:cNvPicPr>
          <p:nvPr/>
        </p:nvPicPr>
        <p:blipFill>
          <a:blip r:embed="rId3" cstate="print"/>
          <a:srcRect l="14000" r="12000"/>
          <a:stretch>
            <a:fillRect/>
          </a:stretch>
        </p:blipFill>
        <p:spPr bwMode="auto">
          <a:xfrm>
            <a:off x="6324600" y="4876800"/>
            <a:ext cx="2819400" cy="1981200"/>
          </a:xfrm>
          <a:prstGeom prst="rect">
            <a:avLst/>
          </a:prstGeom>
          <a:noFill/>
        </p:spPr>
      </p:pic>
    </p:spTree>
    <p:extLst>
      <p:ext uri="{BB962C8B-B14F-4D97-AF65-F5344CB8AC3E}">
        <p14:creationId xmlns:p14="http://schemas.microsoft.com/office/powerpoint/2010/main" val="4195185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E:\Linderman, Janine (genital photos)\IMG_0614.jpg"/>
          <p:cNvPicPr>
            <a:picLocks noChangeAspect="1" noChangeArrowheads="1"/>
          </p:cNvPicPr>
          <p:nvPr>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ustDataLst>
      <p:tags r:id="rId1"/>
    </p:custDataLst>
    <p:extLst>
      <p:ext uri="{BB962C8B-B14F-4D97-AF65-F5344CB8AC3E}">
        <p14:creationId xmlns:p14="http://schemas.microsoft.com/office/powerpoint/2010/main" val="289084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Genital injury</a:t>
            </a:r>
          </a:p>
        </p:txBody>
      </p:sp>
      <p:sp>
        <p:nvSpPr>
          <p:cNvPr id="68611" name="Rectangle 3"/>
          <p:cNvSpPr>
            <a:spLocks noGrp="1" noChangeArrowheads="1"/>
          </p:cNvSpPr>
          <p:nvPr>
            <p:ph idx="1"/>
          </p:nvPr>
        </p:nvSpPr>
        <p:spPr/>
        <p:txBody>
          <a:bodyPr lIns="90488" tIns="44450" rIns="90488" bIns="44450">
            <a:normAutofit/>
          </a:bodyPr>
          <a:lstStyle/>
          <a:p>
            <a:pPr marL="457200" indent="-457200"/>
            <a:r>
              <a:rPr lang="en-US" dirty="0"/>
              <a:t>Genital trauma occurs most often to the external genitalia</a:t>
            </a:r>
          </a:p>
          <a:p>
            <a:pPr marL="730250" lvl="1" indent="-457200"/>
            <a:r>
              <a:rPr lang="en-US" dirty="0"/>
              <a:t>Used to be referred to as “mounting injury”</a:t>
            </a:r>
          </a:p>
          <a:p>
            <a:pPr marL="730250" lvl="1" indent="-457200"/>
            <a:r>
              <a:rPr lang="en-US" dirty="0"/>
              <a:t>Location 3-6-9 o’clock most often</a:t>
            </a:r>
          </a:p>
          <a:p>
            <a:pPr marL="730250" lvl="1" indent="-457200"/>
            <a:r>
              <a:rPr lang="en-US" dirty="0"/>
              <a:t>Soft tissue</a:t>
            </a:r>
          </a:p>
          <a:p>
            <a:pPr marL="730250" lvl="1" indent="-457200"/>
            <a:r>
              <a:rPr lang="en-US" dirty="0"/>
              <a:t>Trauma where least resistance</a:t>
            </a:r>
          </a:p>
        </p:txBody>
      </p:sp>
    </p:spTree>
    <p:extLst>
      <p:ext uri="{BB962C8B-B14F-4D97-AF65-F5344CB8AC3E}">
        <p14:creationId xmlns:p14="http://schemas.microsoft.com/office/powerpoint/2010/main" val="15742224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a:xfrm>
            <a:off x="0" y="304800"/>
            <a:ext cx="7499350" cy="1143000"/>
          </a:xfrm>
        </p:spPr>
        <p:txBody>
          <a:bodyPr/>
          <a:lstStyle/>
          <a:p>
            <a:pPr fontAlgn="auto">
              <a:spcAft>
                <a:spcPts val="0"/>
              </a:spcAft>
              <a:defRPr/>
            </a:pPr>
            <a:r>
              <a:rPr lang="en-US" dirty="0">
                <a:ea typeface="+mj-ea"/>
              </a:rPr>
              <a:t>Examiner Tools</a:t>
            </a:r>
          </a:p>
        </p:txBody>
      </p:sp>
      <p:sp>
        <p:nvSpPr>
          <p:cNvPr id="136195" name="Rectangle 3"/>
          <p:cNvSpPr>
            <a:spLocks noGrp="1" noChangeArrowheads="1"/>
          </p:cNvSpPr>
          <p:nvPr>
            <p:ph idx="4294967295"/>
          </p:nvPr>
        </p:nvSpPr>
        <p:spPr>
          <a:xfrm>
            <a:off x="0" y="1981200"/>
            <a:ext cx="9144000" cy="4876800"/>
          </a:xfrm>
        </p:spPr>
        <p:txBody>
          <a:bodyPr>
            <a:normAutofit/>
          </a:bodyPr>
          <a:lstStyle/>
          <a:p>
            <a:r>
              <a:rPr lang="en-US" dirty="0" err="1">
                <a:solidFill>
                  <a:srgbClr val="FF0000"/>
                </a:solidFill>
              </a:rPr>
              <a:t>Toludine</a:t>
            </a:r>
            <a:r>
              <a:rPr lang="en-US" dirty="0">
                <a:solidFill>
                  <a:srgbClr val="FF0000"/>
                </a:solidFill>
              </a:rPr>
              <a:t> Blue Dye</a:t>
            </a:r>
            <a:r>
              <a:rPr lang="en-US" dirty="0"/>
              <a:t>: General nuclear stain (adheres to the second layer of epithelial cells in mucous membrane tissue—such as the female genitalia and anus.</a:t>
            </a:r>
          </a:p>
          <a:p>
            <a:pPr marL="0" indent="0">
              <a:buNone/>
            </a:pPr>
            <a:endParaRPr lang="en-US" dirty="0"/>
          </a:p>
          <a:p>
            <a:r>
              <a:rPr lang="en-US" dirty="0" err="1">
                <a:solidFill>
                  <a:srgbClr val="FF0000"/>
                </a:solidFill>
              </a:rPr>
              <a:t>Colposcope</a:t>
            </a:r>
            <a:r>
              <a:rPr lang="en-US" dirty="0"/>
              <a:t>: Magnification device to view the genitalia and see injuries that would otherwise go undetected.</a:t>
            </a:r>
          </a:p>
          <a:p>
            <a:pPr marL="0" indent="0">
              <a:buNone/>
            </a:pPr>
            <a:endParaRPr lang="en-US" dirty="0"/>
          </a:p>
          <a:p>
            <a:r>
              <a:rPr lang="en-US" dirty="0">
                <a:solidFill>
                  <a:srgbClr val="FF0000"/>
                </a:solidFill>
              </a:rPr>
              <a:t>Alternative Light Source</a:t>
            </a:r>
            <a:r>
              <a:rPr lang="en-US" dirty="0"/>
              <a:t>: Blue light with specific wavelengths to view protein based stains.  Light is viewed through an orange filter while shining on patients skin.</a:t>
            </a:r>
          </a:p>
          <a:p>
            <a:pPr marL="0" indent="0">
              <a:buNone/>
            </a:pPr>
            <a:endParaRPr lang="en-US" dirty="0"/>
          </a:p>
          <a:p>
            <a:r>
              <a:rPr lang="en-US" dirty="0">
                <a:solidFill>
                  <a:srgbClr val="FF0000"/>
                </a:solidFill>
              </a:rPr>
              <a:t>Foley Catheter Technique</a:t>
            </a:r>
            <a:r>
              <a:rPr lang="en-US" dirty="0"/>
              <a:t>: Insertion of uninflated </a:t>
            </a:r>
            <a:r>
              <a:rPr lang="en-US" dirty="0" err="1"/>
              <a:t>foley</a:t>
            </a:r>
            <a:r>
              <a:rPr lang="en-US" dirty="0"/>
              <a:t> catheter in the vagina of a female, inflate the bulb of the </a:t>
            </a:r>
            <a:r>
              <a:rPr lang="en-US" dirty="0" err="1"/>
              <a:t>foley</a:t>
            </a:r>
            <a:r>
              <a:rPr lang="en-US" dirty="0"/>
              <a:t>, and pull towards the outer genitalia so the catheter can provide visualization of the </a:t>
            </a:r>
            <a:r>
              <a:rPr lang="en-US" dirty="0" err="1"/>
              <a:t>hymenal</a:t>
            </a:r>
            <a:r>
              <a:rPr lang="en-US" dirty="0"/>
              <a:t> rim.</a:t>
            </a:r>
          </a:p>
          <a:p>
            <a:endParaRPr lang="en-US" sz="2800" dirty="0"/>
          </a:p>
        </p:txBody>
      </p:sp>
    </p:spTree>
    <p:extLst>
      <p:ext uri="{BB962C8B-B14F-4D97-AF65-F5344CB8AC3E}">
        <p14:creationId xmlns:p14="http://schemas.microsoft.com/office/powerpoint/2010/main" val="3968523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MVC-150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098625710"/>
      </p:ext>
    </p:extLst>
  </p:cSld>
  <p:clrMapOvr>
    <a:masterClrMapping/>
  </p:clrMapOvr>
  <p:transition spd="slow" advClick="0" advTm="10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585" t="25247" r="35742" b="14269"/>
          <a:stretch/>
        </p:blipFill>
        <p:spPr>
          <a:xfrm>
            <a:off x="0" y="0"/>
            <a:ext cx="9144000" cy="6858000"/>
          </a:xfrm>
          <a:prstGeom prst="rect">
            <a:avLst/>
          </a:prstGeom>
        </p:spPr>
      </p:pic>
    </p:spTree>
    <p:extLst>
      <p:ext uri="{BB962C8B-B14F-4D97-AF65-F5344CB8AC3E}">
        <p14:creationId xmlns:p14="http://schemas.microsoft.com/office/powerpoint/2010/main" val="3704772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54572"/>
            <a:ext cx="8162925" cy="769441"/>
          </a:xfrm>
        </p:spPr>
        <p:txBody>
          <a:bodyPr/>
          <a:lstStyle/>
          <a:p>
            <a:r>
              <a:rPr lang="en-US" dirty="0" err="1"/>
              <a:t>Colposcope</a:t>
            </a:r>
            <a:endParaRPr lang="en-US" dirty="0"/>
          </a:p>
        </p:txBody>
      </p:sp>
      <p:pic>
        <p:nvPicPr>
          <p:cNvPr id="3" name="Picture 4" descr="C:\Documents and Settings\MCASA\My Documents\My Pictures\advocate.bmp"/>
          <p:cNvPicPr>
            <a:picLocks noChangeAspect="1" noChangeArrowheads="1"/>
          </p:cNvPicPr>
          <p:nvPr/>
        </p:nvPicPr>
        <p:blipFill>
          <a:blip r:embed="rId2">
            <a:extLst>
              <a:ext uri="{28A0092B-C50C-407E-A947-70E740481C1C}">
                <a14:useLocalDpi xmlns:a14="http://schemas.microsoft.com/office/drawing/2010/main" val="0"/>
              </a:ext>
            </a:extLst>
          </a:blip>
          <a:srcRect r="57092"/>
          <a:stretch>
            <a:fillRect/>
          </a:stretch>
        </p:blipFill>
        <p:spPr bwMode="auto">
          <a:xfrm>
            <a:off x="4419600" y="17526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MVC-016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44354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868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idx="1"/>
          </p:nvPr>
        </p:nvSpPr>
        <p:spPr/>
        <p:txBody>
          <a:bodyPr/>
          <a:lstStyle/>
          <a:p>
            <a:pPr eaLnBrk="1" hangingPunct="1"/>
            <a:r>
              <a:rPr lang="en-US"/>
              <a:t>Sexual response may or may not occur</a:t>
            </a:r>
          </a:p>
          <a:p>
            <a:pPr eaLnBrk="1" hangingPunct="1"/>
            <a:r>
              <a:rPr lang="en-US"/>
              <a:t>May provide explanation of findings</a:t>
            </a:r>
          </a:p>
          <a:p>
            <a:pPr eaLnBrk="1" hangingPunct="1"/>
            <a:endParaRPr lang="en-US"/>
          </a:p>
        </p:txBody>
      </p:sp>
      <p:sp>
        <p:nvSpPr>
          <p:cNvPr id="41987" name="Text Box 3"/>
          <p:cNvSpPr txBox="1">
            <a:spLocks noChangeArrowheads="1"/>
          </p:cNvSpPr>
          <p:nvPr/>
        </p:nvSpPr>
        <p:spPr bwMode="auto">
          <a:xfrm>
            <a:off x="1066800" y="4191000"/>
            <a:ext cx="7315200" cy="3046413"/>
          </a:xfrm>
          <a:prstGeom prst="rect">
            <a:avLst/>
          </a:prstGeom>
          <a:noFill/>
          <a:ln w="9525">
            <a:noFill/>
            <a:miter lim="800000"/>
            <a:headEnd/>
            <a:tailEnd/>
          </a:ln>
        </p:spPr>
        <p:txBody>
          <a:bodyPr>
            <a:spAutoFit/>
          </a:bodyPr>
          <a:lstStyle/>
          <a:p>
            <a:pPr>
              <a:spcBef>
                <a:spcPct val="50000"/>
              </a:spcBef>
            </a:pPr>
            <a:r>
              <a:rPr lang="en-US">
                <a:solidFill>
                  <a:srgbClr val="CC0000"/>
                </a:solidFill>
              </a:rPr>
              <a:t>REMEMBER: the most common finding in the exam of the sexual assault victim is</a:t>
            </a:r>
            <a:r>
              <a:rPr lang="en-US"/>
              <a:t> </a:t>
            </a:r>
            <a:r>
              <a:rPr lang="en-US" sz="4400" b="1">
                <a:solidFill>
                  <a:srgbClr val="3333FF"/>
                </a:solidFill>
                <a:latin typeface="Rod" pitchFamily="49" charset="-79"/>
              </a:rPr>
              <a:t>                         	  </a:t>
            </a:r>
            <a:r>
              <a:rPr lang="en-US" sz="6000" b="1">
                <a:solidFill>
                  <a:srgbClr val="3333FF"/>
                </a:solidFill>
                <a:latin typeface="Rod" pitchFamily="49" charset="-79"/>
              </a:rPr>
              <a:t>NO INJURY</a:t>
            </a:r>
          </a:p>
          <a:p>
            <a:pPr>
              <a:spcBef>
                <a:spcPct val="50000"/>
              </a:spcBef>
            </a:pPr>
            <a:endParaRPr lang="en-US" sz="4400" b="1">
              <a:solidFill>
                <a:srgbClr val="3333FF"/>
              </a:solidFill>
              <a:latin typeface="Rod" pitchFamily="49" charset="-79"/>
            </a:endParaRPr>
          </a:p>
        </p:txBody>
      </p:sp>
      <p:pic>
        <p:nvPicPr>
          <p:cNvPr id="4" name="Picture 3"/>
          <p:cNvPicPr>
            <a:picLocks noChangeAspect="1"/>
          </p:cNvPicPr>
          <p:nvPr/>
        </p:nvPicPr>
        <p:blipFill>
          <a:blip r:embed="rId2"/>
          <a:stretch>
            <a:fillRect/>
          </a:stretch>
        </p:blipFill>
        <p:spPr>
          <a:xfrm>
            <a:off x="5867400" y="0"/>
            <a:ext cx="3280611" cy="20574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en-US" dirty="0"/>
              <a:t>Sexually Transmitted Infections</a:t>
            </a:r>
          </a:p>
        </p:txBody>
      </p:sp>
      <p:sp>
        <p:nvSpPr>
          <p:cNvPr id="60419" name="Rectangle 3"/>
          <p:cNvSpPr>
            <a:spLocks noGrp="1" noChangeArrowheads="1"/>
          </p:cNvSpPr>
          <p:nvPr>
            <p:ph sz="half" idx="1"/>
          </p:nvPr>
        </p:nvSpPr>
        <p:spPr/>
        <p:txBody>
          <a:bodyPr/>
          <a:lstStyle/>
          <a:p>
            <a:pPr eaLnBrk="1" hangingPunct="1"/>
            <a:r>
              <a:rPr lang="en-US" dirty="0"/>
              <a:t>Gonorrhea</a:t>
            </a:r>
          </a:p>
          <a:p>
            <a:pPr eaLnBrk="1" hangingPunct="1"/>
            <a:r>
              <a:rPr lang="en-US" dirty="0" err="1"/>
              <a:t>Trichomonas</a:t>
            </a:r>
            <a:endParaRPr lang="en-US" dirty="0"/>
          </a:p>
          <a:p>
            <a:pPr eaLnBrk="1" hangingPunct="1"/>
            <a:r>
              <a:rPr lang="en-US" dirty="0"/>
              <a:t>Chlamydia</a:t>
            </a:r>
          </a:p>
          <a:p>
            <a:pPr eaLnBrk="1" hangingPunct="1"/>
            <a:r>
              <a:rPr lang="en-US" dirty="0"/>
              <a:t>Syphilis</a:t>
            </a:r>
          </a:p>
          <a:p>
            <a:pPr eaLnBrk="1" hangingPunct="1"/>
            <a:r>
              <a:rPr lang="en-US" dirty="0"/>
              <a:t>Herpes</a:t>
            </a:r>
          </a:p>
        </p:txBody>
      </p:sp>
      <p:sp>
        <p:nvSpPr>
          <p:cNvPr id="60420" name="Rectangle 4"/>
          <p:cNvSpPr>
            <a:spLocks noGrp="1" noChangeArrowheads="1"/>
          </p:cNvSpPr>
          <p:nvPr>
            <p:ph sz="half" idx="2"/>
          </p:nvPr>
        </p:nvSpPr>
        <p:spPr/>
        <p:txBody>
          <a:bodyPr/>
          <a:lstStyle/>
          <a:p>
            <a:pPr eaLnBrk="1" hangingPunct="1"/>
            <a:r>
              <a:rPr lang="en-US" dirty="0"/>
              <a:t>Hepatitis</a:t>
            </a:r>
          </a:p>
          <a:p>
            <a:pPr eaLnBrk="1" hangingPunct="1"/>
            <a:r>
              <a:rPr lang="en-US" dirty="0"/>
              <a:t>Lice</a:t>
            </a:r>
          </a:p>
          <a:p>
            <a:pPr eaLnBrk="1" hangingPunct="1"/>
            <a:r>
              <a:rPr lang="en-US" dirty="0"/>
              <a:t>HIV (AIDS)</a:t>
            </a:r>
          </a:p>
          <a:p>
            <a:pPr eaLnBrk="1" hangingPunct="1"/>
            <a:r>
              <a:rPr lang="en-US" dirty="0"/>
              <a:t> BV (Bacterial </a:t>
            </a:r>
            <a:r>
              <a:rPr lang="en-US" dirty="0" err="1"/>
              <a:t>Vaginosis</a:t>
            </a:r>
            <a:r>
              <a:rPr lang="en-US" dirty="0"/>
              <a:t>)</a:t>
            </a:r>
          </a:p>
          <a:p>
            <a:pPr eaLnBrk="1" hangingPunct="1"/>
            <a:r>
              <a:rPr lang="en-US" dirty="0"/>
              <a:t>HPV (Human </a:t>
            </a:r>
            <a:r>
              <a:rPr lang="en-US" dirty="0" err="1"/>
              <a:t>Pappillo</a:t>
            </a:r>
            <a:r>
              <a:rPr lang="en-US" dirty="0"/>
              <a:t> Virus)</a:t>
            </a:r>
          </a:p>
          <a:p>
            <a:pPr eaLnBrk="1" hangingPunct="1"/>
            <a:endParaRPr lang="en-US" dirty="0"/>
          </a:p>
          <a:p>
            <a:pPr marL="137160" indent="0" eaLnBrk="1" hangingPunct="1">
              <a:buNone/>
            </a:pPr>
            <a:r>
              <a:rPr lang="en-US" dirty="0"/>
              <a:t>	</a:t>
            </a:r>
          </a:p>
        </p:txBody>
      </p:sp>
      <p:sp>
        <p:nvSpPr>
          <p:cNvPr id="60421" name="Text Box 5"/>
          <p:cNvSpPr txBox="1">
            <a:spLocks noChangeArrowheads="1"/>
          </p:cNvSpPr>
          <p:nvPr/>
        </p:nvSpPr>
        <p:spPr bwMode="auto">
          <a:xfrm>
            <a:off x="304800" y="5105400"/>
            <a:ext cx="8610600" cy="1277273"/>
          </a:xfrm>
          <a:prstGeom prst="rect">
            <a:avLst/>
          </a:prstGeom>
          <a:noFill/>
          <a:ln w="9525">
            <a:noFill/>
            <a:miter lim="800000"/>
            <a:headEnd/>
            <a:tailEnd/>
          </a:ln>
        </p:spPr>
        <p:txBody>
          <a:bodyPr wrap="square">
            <a:spAutoFit/>
          </a:bodyPr>
          <a:lstStyle/>
          <a:p>
            <a:pPr>
              <a:spcBef>
                <a:spcPct val="50000"/>
              </a:spcBef>
            </a:pPr>
            <a:r>
              <a:rPr lang="en-US" sz="3200" dirty="0"/>
              <a:t> 2015 CDC Guidelines:</a:t>
            </a:r>
          </a:p>
          <a:p>
            <a:pPr>
              <a:spcBef>
                <a:spcPct val="50000"/>
              </a:spcBef>
            </a:pPr>
            <a:r>
              <a:rPr lang="en-US" dirty="0"/>
              <a:t>www.cdc.gov/std/treatment/</a:t>
            </a:r>
            <a:br>
              <a:rPr lang="en-US" dirty="0"/>
            </a:br>
            <a:endParaRPr lang="en-US"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71538" y="862013"/>
            <a:ext cx="8162925" cy="762000"/>
          </a:xfrm>
        </p:spPr>
        <p:txBody>
          <a:bodyPr/>
          <a:lstStyle/>
          <a:p>
            <a:pPr eaLnBrk="1" hangingPunct="1"/>
            <a:r>
              <a:rPr lang="en-US"/>
              <a:t>Counseling – HIV Risk</a:t>
            </a:r>
          </a:p>
        </p:txBody>
      </p:sp>
      <p:sp>
        <p:nvSpPr>
          <p:cNvPr id="68611" name="Rectangle 3"/>
          <p:cNvSpPr>
            <a:spLocks noGrp="1" noChangeArrowheads="1"/>
          </p:cNvSpPr>
          <p:nvPr>
            <p:ph idx="1"/>
          </p:nvPr>
        </p:nvSpPr>
        <p:spPr/>
        <p:txBody>
          <a:bodyPr/>
          <a:lstStyle/>
          <a:p>
            <a:pPr eaLnBrk="1" hangingPunct="1"/>
            <a:r>
              <a:rPr lang="en-US" sz="2800"/>
              <a:t>Comparison to Occupational Exposure</a:t>
            </a:r>
          </a:p>
          <a:p>
            <a:pPr lvl="1" eaLnBrk="1" hangingPunct="1"/>
            <a:r>
              <a:rPr lang="en-US" sz="2400"/>
              <a:t>Risk conversion to HIV with Needle stick</a:t>
            </a:r>
          </a:p>
          <a:p>
            <a:pPr lvl="2" eaLnBrk="1" hangingPunct="1"/>
            <a:r>
              <a:rPr lang="en-US" sz="2000"/>
              <a:t>Patient known HIV positive </a:t>
            </a:r>
          </a:p>
          <a:p>
            <a:pPr lvl="3" eaLnBrk="1" hangingPunct="1"/>
            <a:r>
              <a:rPr lang="en-US"/>
              <a:t>1 out of 250 to 1 out of 333</a:t>
            </a:r>
          </a:p>
          <a:p>
            <a:pPr lvl="3" eaLnBrk="1" hangingPunct="1">
              <a:buFontTx/>
              <a:buNone/>
            </a:pPr>
            <a:endParaRPr lang="en-US"/>
          </a:p>
          <a:p>
            <a:pPr eaLnBrk="1" hangingPunct="1"/>
            <a:r>
              <a:rPr lang="en-US"/>
              <a:t>Sexual Assault</a:t>
            </a:r>
          </a:p>
          <a:p>
            <a:pPr lvl="1" eaLnBrk="1" hangingPunct="1"/>
            <a:r>
              <a:rPr lang="en-US"/>
              <a:t>Risk of exposure lower</a:t>
            </a:r>
          </a:p>
          <a:p>
            <a:pPr lvl="1" eaLnBrk="1" hangingPunct="1"/>
            <a:r>
              <a:rPr lang="en-US"/>
              <a:t>HIV status of Assailant probably not known or available</a:t>
            </a:r>
          </a:p>
        </p:txBody>
      </p:sp>
      <p:pic>
        <p:nvPicPr>
          <p:cNvPr id="68612" name="Picture 4" descr="MCj03980890000[1]"/>
          <p:cNvPicPr>
            <a:picLocks noChangeAspect="1" noChangeArrowheads="1"/>
          </p:cNvPicPr>
          <p:nvPr/>
        </p:nvPicPr>
        <p:blipFill>
          <a:blip r:embed="rId2" cstate="print"/>
          <a:srcRect/>
          <a:stretch>
            <a:fillRect/>
          </a:stretch>
        </p:blipFill>
        <p:spPr bwMode="auto">
          <a:xfrm>
            <a:off x="6553200" y="2819400"/>
            <a:ext cx="1741488" cy="1814513"/>
          </a:xfrm>
          <a:prstGeom prst="rect">
            <a:avLst/>
          </a:prstGeom>
          <a:noFill/>
          <a:ln w="9525">
            <a:noFill/>
            <a:miter lim="800000"/>
            <a:headEnd/>
            <a:tailEnd/>
          </a:ln>
        </p:spPr>
      </p:pic>
    </p:spTree>
    <p:extLst>
      <p:ext uri="{BB962C8B-B14F-4D97-AF65-F5344CB8AC3E}">
        <p14:creationId xmlns:p14="http://schemas.microsoft.com/office/powerpoint/2010/main" val="1007457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71538" y="862013"/>
            <a:ext cx="8162925" cy="762000"/>
          </a:xfrm>
        </p:spPr>
        <p:txBody>
          <a:bodyPr/>
          <a:lstStyle/>
          <a:p>
            <a:pPr eaLnBrk="1" hangingPunct="1"/>
            <a:r>
              <a:rPr lang="en-US"/>
              <a:t>Sexual Assault HIV Risk</a:t>
            </a:r>
          </a:p>
        </p:txBody>
      </p:sp>
      <p:sp>
        <p:nvSpPr>
          <p:cNvPr id="69635" name="Rectangle 3"/>
          <p:cNvSpPr>
            <a:spLocks noGrp="1" noChangeArrowheads="1"/>
          </p:cNvSpPr>
          <p:nvPr>
            <p:ph idx="1"/>
          </p:nvPr>
        </p:nvSpPr>
        <p:spPr>
          <a:xfrm>
            <a:off x="457200" y="2133600"/>
            <a:ext cx="8229600" cy="4724400"/>
          </a:xfrm>
        </p:spPr>
        <p:txBody>
          <a:bodyPr/>
          <a:lstStyle/>
          <a:p>
            <a:pPr eaLnBrk="1" hangingPunct="1">
              <a:lnSpc>
                <a:spcPct val="90000"/>
              </a:lnSpc>
            </a:pPr>
            <a:r>
              <a:rPr lang="en-US"/>
              <a:t>Risk based on type of exposure</a:t>
            </a:r>
          </a:p>
          <a:p>
            <a:pPr lvl="1" eaLnBrk="1" hangingPunct="1">
              <a:lnSpc>
                <a:spcPct val="90000"/>
              </a:lnSpc>
            </a:pPr>
            <a:r>
              <a:rPr lang="en-US"/>
              <a:t>Rectal – highest (50 out of 10,000)</a:t>
            </a:r>
          </a:p>
          <a:p>
            <a:pPr lvl="1" eaLnBrk="1" hangingPunct="1">
              <a:lnSpc>
                <a:spcPct val="90000"/>
              </a:lnSpc>
            </a:pPr>
            <a:r>
              <a:rPr lang="en-US"/>
              <a:t>Vagina – intermediate (10 out of 10,000)</a:t>
            </a:r>
          </a:p>
          <a:p>
            <a:pPr lvl="1" eaLnBrk="1" hangingPunct="1">
              <a:lnSpc>
                <a:spcPct val="90000"/>
              </a:lnSpc>
            </a:pPr>
            <a:r>
              <a:rPr lang="en-US"/>
              <a:t>Oral – lowest (1 out of 10,000)</a:t>
            </a:r>
          </a:p>
          <a:p>
            <a:pPr lvl="1" eaLnBrk="1" hangingPunct="1">
              <a:lnSpc>
                <a:spcPct val="90000"/>
              </a:lnSpc>
            </a:pPr>
            <a:r>
              <a:rPr lang="en-US"/>
              <a:t>Genital or rectal tears or cuts will increase risk</a:t>
            </a:r>
          </a:p>
          <a:p>
            <a:pPr eaLnBrk="1" hangingPunct="1">
              <a:lnSpc>
                <a:spcPct val="90000"/>
              </a:lnSpc>
            </a:pPr>
            <a:endParaRPr lang="en-US"/>
          </a:p>
          <a:p>
            <a:pPr eaLnBrk="1" hangingPunct="1">
              <a:lnSpc>
                <a:spcPct val="90000"/>
              </a:lnSpc>
            </a:pPr>
            <a:r>
              <a:rPr lang="en-US"/>
              <a:t>Conversion usually within 2 – 6 weeks after exposure</a:t>
            </a:r>
          </a:p>
        </p:txBody>
      </p:sp>
    </p:spTree>
    <p:extLst>
      <p:ext uri="{BB962C8B-B14F-4D97-AF65-F5344CB8AC3E}">
        <p14:creationId xmlns:p14="http://schemas.microsoft.com/office/powerpoint/2010/main" val="101582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71538" y="862013"/>
            <a:ext cx="8162925" cy="762000"/>
          </a:xfrm>
        </p:spPr>
        <p:txBody>
          <a:bodyPr/>
          <a:lstStyle/>
          <a:p>
            <a:pPr eaLnBrk="1" hangingPunct="1"/>
            <a:r>
              <a:rPr lang="en-US" dirty="0"/>
              <a:t>Follow up for STIs</a:t>
            </a:r>
          </a:p>
        </p:txBody>
      </p:sp>
      <p:sp>
        <p:nvSpPr>
          <p:cNvPr id="70659" name="Rectangle 3"/>
          <p:cNvSpPr>
            <a:spLocks noGrp="1" noChangeArrowheads="1"/>
          </p:cNvSpPr>
          <p:nvPr>
            <p:ph idx="1"/>
          </p:nvPr>
        </p:nvSpPr>
        <p:spPr/>
        <p:txBody>
          <a:bodyPr>
            <a:normAutofit/>
          </a:bodyPr>
          <a:lstStyle/>
          <a:p>
            <a:pPr eaLnBrk="1" hangingPunct="1">
              <a:lnSpc>
                <a:spcPct val="90000"/>
              </a:lnSpc>
            </a:pPr>
            <a:r>
              <a:rPr lang="en-US" sz="2800" dirty="0"/>
              <a:t>Where can the patient go?</a:t>
            </a:r>
          </a:p>
          <a:p>
            <a:pPr eaLnBrk="1" hangingPunct="1">
              <a:lnSpc>
                <a:spcPct val="90000"/>
              </a:lnSpc>
            </a:pPr>
            <a:r>
              <a:rPr lang="en-US" sz="2800" dirty="0">
                <a:solidFill>
                  <a:schemeClr val="folHlink"/>
                </a:solidFill>
              </a:rPr>
              <a:t>GIVE CONDOMS!!</a:t>
            </a:r>
          </a:p>
          <a:p>
            <a:pPr eaLnBrk="1" hangingPunct="1">
              <a:lnSpc>
                <a:spcPct val="90000"/>
              </a:lnSpc>
            </a:pPr>
            <a:r>
              <a:rPr lang="en-US" sz="2800" dirty="0"/>
              <a:t>Serologic tests for syphilis and HIV at 6, 12, 24 </a:t>
            </a:r>
            <a:r>
              <a:rPr lang="en-US" sz="2800" dirty="0" err="1"/>
              <a:t>wks</a:t>
            </a:r>
            <a:endParaRPr lang="en-US" sz="2800" dirty="0"/>
          </a:p>
          <a:p>
            <a:pPr eaLnBrk="1" hangingPunct="1">
              <a:lnSpc>
                <a:spcPct val="90000"/>
              </a:lnSpc>
            </a:pPr>
            <a:r>
              <a:rPr lang="en-US" sz="2800" dirty="0"/>
              <a:t>Hepatitis B vaccine 1-2 and 4-6 months</a:t>
            </a:r>
          </a:p>
          <a:p>
            <a:pPr eaLnBrk="1" hangingPunct="1">
              <a:lnSpc>
                <a:spcPct val="90000"/>
              </a:lnSpc>
            </a:pPr>
            <a:r>
              <a:rPr lang="en-US" sz="2800" dirty="0"/>
              <a:t> Genital inspection, pap 1-2 months</a:t>
            </a:r>
          </a:p>
          <a:p>
            <a:pPr eaLnBrk="1" hangingPunct="1">
              <a:lnSpc>
                <a:spcPct val="90000"/>
              </a:lnSpc>
            </a:pPr>
            <a:r>
              <a:rPr lang="en-US" sz="2800" dirty="0"/>
              <a:t>Where to go for follow up</a:t>
            </a:r>
          </a:p>
          <a:p>
            <a:pPr lvl="1" eaLnBrk="1" hangingPunct="1">
              <a:lnSpc>
                <a:spcPct val="90000"/>
              </a:lnSpc>
            </a:pPr>
            <a:r>
              <a:rPr lang="en-US" sz="2400" dirty="0"/>
              <a:t>Health Department</a:t>
            </a:r>
          </a:p>
          <a:p>
            <a:pPr lvl="1" eaLnBrk="1" hangingPunct="1">
              <a:lnSpc>
                <a:spcPct val="90000"/>
              </a:lnSpc>
            </a:pPr>
            <a:r>
              <a:rPr lang="en-US" sz="2400" dirty="0"/>
              <a:t>Private MD</a:t>
            </a:r>
          </a:p>
          <a:p>
            <a:pPr lvl="1" eaLnBrk="1" hangingPunct="1">
              <a:lnSpc>
                <a:spcPct val="90000"/>
              </a:lnSpc>
            </a:pPr>
            <a:r>
              <a:rPr lang="en-US" sz="2400" dirty="0"/>
              <a:t>Return to ER</a:t>
            </a:r>
          </a:p>
        </p:txBody>
      </p:sp>
    </p:spTree>
    <p:extLst>
      <p:ext uri="{BB962C8B-B14F-4D97-AF65-F5344CB8AC3E}">
        <p14:creationId xmlns:p14="http://schemas.microsoft.com/office/powerpoint/2010/main" val="2558868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1538" y="854572"/>
            <a:ext cx="8162925" cy="769441"/>
          </a:xfrm>
        </p:spPr>
        <p:txBody>
          <a:bodyPr/>
          <a:lstStyle/>
          <a:p>
            <a:r>
              <a:rPr lang="en-US" dirty="0" err="1"/>
              <a:t>Theres</a:t>
            </a:r>
            <a:r>
              <a:rPr lang="en-US" dirty="0"/>
              <a:t> an app for that…</a:t>
            </a: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97250" y="1912144"/>
            <a:ext cx="2349500" cy="4178300"/>
          </a:xfrm>
        </p:spPr>
      </p:pic>
    </p:spTree>
    <p:extLst>
      <p:ext uri="{BB962C8B-B14F-4D97-AF65-F5344CB8AC3E}">
        <p14:creationId xmlns:p14="http://schemas.microsoft.com/office/powerpoint/2010/main" val="3019085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80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22382" t="22952" r="23674" b="10300"/>
          <a:stretch>
            <a:fillRect/>
          </a:stretch>
        </p:blipFill>
        <p:spPr>
          <a:xfrm>
            <a:off x="0" y="0"/>
            <a:ext cx="4340225" cy="3021013"/>
          </a:xfrm>
        </p:spPr>
      </p:pic>
      <p:pic>
        <p:nvPicPr>
          <p:cNvPr id="88068" name="Picture 5"/>
          <p:cNvPicPr>
            <a:picLocks noChangeAspect="1"/>
          </p:cNvPicPr>
          <p:nvPr/>
        </p:nvPicPr>
        <p:blipFill>
          <a:blip r:embed="rId3">
            <a:extLst>
              <a:ext uri="{28A0092B-C50C-407E-A947-70E740481C1C}">
                <a14:useLocalDpi xmlns:a14="http://schemas.microsoft.com/office/drawing/2010/main" val="0"/>
              </a:ext>
            </a:extLst>
          </a:blip>
          <a:srcRect l="18961" t="22800" r="21280" b="8934"/>
          <a:stretch>
            <a:fillRect/>
          </a:stretch>
        </p:blipFill>
        <p:spPr bwMode="auto">
          <a:xfrm>
            <a:off x="23813" y="3048000"/>
            <a:ext cx="9120187"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
          <p:cNvPicPr>
            <a:picLocks noChangeAspect="1" noChangeArrowheads="1"/>
          </p:cNvPicPr>
          <p:nvPr/>
        </p:nvPicPr>
        <p:blipFill>
          <a:blip r:embed="rId4">
            <a:extLst>
              <a:ext uri="{28A0092B-C50C-407E-A947-70E740481C1C}">
                <a14:useLocalDpi xmlns:a14="http://schemas.microsoft.com/office/drawing/2010/main" val="0"/>
              </a:ext>
            </a:extLst>
          </a:blip>
          <a:srcRect l="9375" t="23000" r="8125" b="8000"/>
          <a:stretch>
            <a:fillRect/>
          </a:stretch>
        </p:blipFill>
        <p:spPr bwMode="auto">
          <a:xfrm>
            <a:off x="4267200" y="0"/>
            <a:ext cx="4876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852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871538" y="862013"/>
            <a:ext cx="8162925" cy="762000"/>
          </a:xfrm>
        </p:spPr>
        <p:txBody>
          <a:bodyPr/>
          <a:lstStyle/>
          <a:p>
            <a:pPr eaLnBrk="1" hangingPunct="1"/>
            <a:r>
              <a:rPr lang="en-US"/>
              <a:t>Standard of Care!</a:t>
            </a:r>
          </a:p>
        </p:txBody>
      </p:sp>
      <p:sp>
        <p:nvSpPr>
          <p:cNvPr id="75779" name="Rectangle 3"/>
          <p:cNvSpPr>
            <a:spLocks noGrp="1" noChangeArrowheads="1"/>
          </p:cNvSpPr>
          <p:nvPr>
            <p:ph idx="1"/>
          </p:nvPr>
        </p:nvSpPr>
        <p:spPr/>
        <p:txBody>
          <a:bodyPr/>
          <a:lstStyle/>
          <a:p>
            <a:pPr eaLnBrk="1" hangingPunct="1"/>
            <a:r>
              <a:rPr lang="en-US" dirty="0">
                <a:solidFill>
                  <a:srgbClr val="000000"/>
                </a:solidFill>
                <a:latin typeface="Arial" charset="0"/>
              </a:rPr>
              <a:t>Standards of emergency care established by the American Medical Association (AMA) require that rape survivors be counseled about their risk of pregnancy and offered emergency contraception</a:t>
            </a:r>
          </a:p>
          <a:p>
            <a:pPr eaLnBrk="1" hangingPunct="1">
              <a:buFont typeface="Wingdings" pitchFamily="2" charset="2"/>
              <a:buNone/>
            </a:pPr>
            <a:r>
              <a:rPr lang="en-US" sz="2000" dirty="0">
                <a:solidFill>
                  <a:srgbClr val="000000"/>
                </a:solidFill>
                <a:latin typeface="Arial" charset="0"/>
              </a:rPr>
              <a:t>    (American Medical Association, "Strategies for the Treatment and Prevention of Sexual Assault" (1995), 18.)</a:t>
            </a:r>
          </a:p>
          <a:p>
            <a:pPr eaLnBrk="1" hangingPunct="1"/>
            <a:endParaRPr lang="en-US" sz="2000" dirty="0">
              <a:solidFill>
                <a:srgbClr val="000000"/>
              </a:solidFill>
              <a:latin typeface="Arial" charset="0"/>
            </a:endParaRPr>
          </a:p>
          <a:p>
            <a:pPr eaLnBrk="1" hangingPunct="1"/>
            <a:r>
              <a:rPr lang="en-US" dirty="0"/>
              <a:t>ACEP, ACOG, AAP</a:t>
            </a:r>
          </a:p>
          <a:p>
            <a:pPr eaLnBrk="1" hangingPunct="1"/>
            <a:r>
              <a:rPr lang="en-US" dirty="0"/>
              <a:t>Recognized by the CDC, IAFN, ANA, ENA</a:t>
            </a:r>
          </a:p>
        </p:txBody>
      </p:sp>
    </p:spTree>
    <p:extLst>
      <p:ext uri="{BB962C8B-B14F-4D97-AF65-F5344CB8AC3E}">
        <p14:creationId xmlns:p14="http://schemas.microsoft.com/office/powerpoint/2010/main" val="3625130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t>Directives for Catholic Health Care (#36)</a:t>
            </a:r>
          </a:p>
        </p:txBody>
      </p:sp>
      <p:sp>
        <p:nvSpPr>
          <p:cNvPr id="89091" name="Rectangle 3"/>
          <p:cNvSpPr>
            <a:spLocks noGrp="1" noChangeArrowheads="1"/>
          </p:cNvSpPr>
          <p:nvPr>
            <p:ph idx="1"/>
          </p:nvPr>
        </p:nvSpPr>
        <p:spPr/>
        <p:txBody>
          <a:bodyPr/>
          <a:lstStyle/>
          <a:p>
            <a:pPr eaLnBrk="1" hangingPunct="1"/>
            <a:r>
              <a:rPr lang="en-US"/>
              <a:t>Victim should be able to protect herself from pregnancy</a:t>
            </a:r>
          </a:p>
          <a:p>
            <a:pPr eaLnBrk="1" hangingPunct="1"/>
            <a:r>
              <a:rPr lang="en-US"/>
              <a:t>No evidence of conception</a:t>
            </a:r>
          </a:p>
          <a:p>
            <a:pPr eaLnBrk="1" hangingPunct="1"/>
            <a:r>
              <a:rPr lang="en-US"/>
              <a:t>Use medications that prevent ovulation, sperm capacitation, or fertilization</a:t>
            </a:r>
          </a:p>
          <a:p>
            <a:pPr eaLnBrk="1" hangingPunct="1"/>
            <a:r>
              <a:rPr lang="en-US"/>
              <a:t>Do not harm or prevent implantation</a:t>
            </a:r>
          </a:p>
          <a:p>
            <a:pPr eaLnBrk="1" hangingPunct="1"/>
            <a:endParaRPr lang="en-US"/>
          </a:p>
        </p:txBody>
      </p:sp>
    </p:spTree>
    <p:extLst>
      <p:ext uri="{BB962C8B-B14F-4D97-AF65-F5344CB8AC3E}">
        <p14:creationId xmlns:p14="http://schemas.microsoft.com/office/powerpoint/2010/main" val="2020011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18429" t="25524" r="35862" b="13993"/>
          <a:stretch/>
        </p:blipFill>
        <p:spPr>
          <a:xfrm>
            <a:off x="0" y="0"/>
            <a:ext cx="9144000" cy="6781800"/>
          </a:xfrm>
          <a:prstGeom prst="rect">
            <a:avLst/>
          </a:prstGeom>
        </p:spPr>
      </p:pic>
    </p:spTree>
    <p:extLst>
      <p:ext uri="{BB962C8B-B14F-4D97-AF65-F5344CB8AC3E}">
        <p14:creationId xmlns:p14="http://schemas.microsoft.com/office/powerpoint/2010/main" val="129548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871538" y="312738"/>
            <a:ext cx="8162925" cy="1311275"/>
          </a:xfrm>
        </p:spPr>
        <p:txBody>
          <a:bodyPr/>
          <a:lstStyle/>
          <a:p>
            <a:pPr eaLnBrk="1" hangingPunct="1"/>
            <a:r>
              <a:rPr lang="en-US" sz="4000">
                <a:latin typeface="Rockwell" pitchFamily="18" charset="0"/>
              </a:rPr>
              <a:t>PAYMENT OF </a:t>
            </a:r>
            <a:br>
              <a:rPr lang="en-US" sz="4000">
                <a:latin typeface="Rockwell" pitchFamily="18" charset="0"/>
              </a:rPr>
            </a:br>
            <a:r>
              <a:rPr lang="en-US" sz="4000">
                <a:latin typeface="Rockwell" pitchFamily="18" charset="0"/>
              </a:rPr>
              <a:t>SEXUAL ASSAULT EXAM</a:t>
            </a:r>
          </a:p>
        </p:txBody>
      </p:sp>
      <p:sp>
        <p:nvSpPr>
          <p:cNvPr id="105475" name="Rectangle 3"/>
          <p:cNvSpPr>
            <a:spLocks noGrp="1" noChangeArrowheads="1"/>
          </p:cNvSpPr>
          <p:nvPr>
            <p:ph idx="1"/>
          </p:nvPr>
        </p:nvSpPr>
        <p:spPr/>
        <p:txBody>
          <a:bodyPr>
            <a:normAutofit/>
          </a:bodyPr>
          <a:lstStyle/>
          <a:p>
            <a:pPr eaLnBrk="1" hangingPunct="1"/>
            <a:r>
              <a:rPr lang="en-US" sz="2800">
                <a:latin typeface="Rockwell" pitchFamily="18" charset="0"/>
              </a:rPr>
              <a:t>MS Code § 99-37-25</a:t>
            </a:r>
          </a:p>
          <a:p>
            <a:pPr eaLnBrk="1" hangingPunct="1"/>
            <a:r>
              <a:rPr lang="en-US" sz="2800">
                <a:latin typeface="Rockwell" pitchFamily="18" charset="0"/>
              </a:rPr>
              <a:t>State pays expense of med/forensic exam</a:t>
            </a:r>
          </a:p>
          <a:p>
            <a:pPr lvl="1" eaLnBrk="1" hangingPunct="1"/>
            <a:r>
              <a:rPr lang="en-US" sz="2400">
                <a:latin typeface="Rockwell" pitchFamily="18" charset="0"/>
              </a:rPr>
              <a:t>bill directly to Office of Attorney General</a:t>
            </a:r>
          </a:p>
          <a:p>
            <a:pPr lvl="1" eaLnBrk="1" hangingPunct="1"/>
            <a:r>
              <a:rPr lang="en-US" sz="2400">
                <a:latin typeface="Rockwell" pitchFamily="18" charset="0"/>
              </a:rPr>
              <a:t>No bill to patient</a:t>
            </a:r>
          </a:p>
          <a:p>
            <a:pPr eaLnBrk="1" hangingPunct="1"/>
            <a:endParaRPr lang="en-US" sz="2800">
              <a:latin typeface="Rockwell" pitchFamily="18" charset="0"/>
            </a:endParaRPr>
          </a:p>
          <a:p>
            <a:pPr eaLnBrk="1" hangingPunct="1"/>
            <a:r>
              <a:rPr lang="en-US" sz="2800">
                <a:latin typeface="Rockwell" pitchFamily="18" charset="0"/>
              </a:rPr>
              <a:t>Other medical expenses – hospital stay, surgery, etc., can be covered, but not direct bill to Victim Comp.</a:t>
            </a:r>
          </a:p>
        </p:txBody>
      </p:sp>
    </p:spTree>
    <p:extLst>
      <p:ext uri="{BB962C8B-B14F-4D97-AF65-F5344CB8AC3E}">
        <p14:creationId xmlns:p14="http://schemas.microsoft.com/office/powerpoint/2010/main" val="1129201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t>         Sexual Assault</a:t>
            </a:r>
            <a:br>
              <a:rPr lang="en-US"/>
            </a:br>
            <a:r>
              <a:rPr lang="en-US"/>
              <a:t>         Response Team</a:t>
            </a:r>
          </a:p>
        </p:txBody>
      </p:sp>
      <p:sp>
        <p:nvSpPr>
          <p:cNvPr id="109571" name="Rectangle 3"/>
          <p:cNvSpPr>
            <a:spLocks noGrp="1" noChangeArrowheads="1"/>
          </p:cNvSpPr>
          <p:nvPr>
            <p:ph idx="1"/>
          </p:nvPr>
        </p:nvSpPr>
        <p:spPr>
          <a:xfrm>
            <a:off x="609600" y="1905000"/>
            <a:ext cx="8110538" cy="3581400"/>
          </a:xfrm>
        </p:spPr>
        <p:txBody>
          <a:bodyPr>
            <a:normAutofit/>
          </a:bodyPr>
          <a:lstStyle/>
          <a:p>
            <a:pPr eaLnBrk="1" hangingPunct="1"/>
            <a:r>
              <a:rPr lang="en-US" sz="2800"/>
              <a:t>MEET one another!</a:t>
            </a:r>
          </a:p>
          <a:p>
            <a:pPr eaLnBrk="1" hangingPunct="1"/>
            <a:r>
              <a:rPr lang="en-US" sz="2800"/>
              <a:t>Review all aspects of a community’s response to sexual assault</a:t>
            </a:r>
          </a:p>
          <a:p>
            <a:pPr eaLnBrk="1" hangingPunct="1"/>
            <a:r>
              <a:rPr lang="en-US" sz="2800"/>
              <a:t>Identify duplication and gaps</a:t>
            </a:r>
          </a:p>
          <a:p>
            <a:pPr eaLnBrk="1" hangingPunct="1"/>
            <a:r>
              <a:rPr lang="en-US" sz="2800"/>
              <a:t>Plan actions to meet needs</a:t>
            </a:r>
          </a:p>
          <a:p>
            <a:pPr eaLnBrk="1" hangingPunct="1"/>
            <a:r>
              <a:rPr lang="en-US" sz="2800"/>
              <a:t>Requests and Offers</a:t>
            </a:r>
          </a:p>
          <a:p>
            <a:pPr eaLnBrk="1" hangingPunct="1"/>
            <a:r>
              <a:rPr lang="en-US" sz="2800"/>
              <a:t>Evaluate</a:t>
            </a:r>
          </a:p>
        </p:txBody>
      </p:sp>
      <p:pic>
        <p:nvPicPr>
          <p:cNvPr id="109572" name="Picture 4" descr="Meeting"/>
          <p:cNvPicPr>
            <a:picLocks noChangeAspect="1" noChangeArrowheads="1"/>
          </p:cNvPicPr>
          <p:nvPr/>
        </p:nvPicPr>
        <p:blipFill>
          <a:blip r:embed="rId2" cstate="print"/>
          <a:srcRect/>
          <a:stretch>
            <a:fillRect/>
          </a:stretch>
        </p:blipFill>
        <p:spPr bwMode="auto">
          <a:xfrm>
            <a:off x="5334000" y="4303713"/>
            <a:ext cx="3810000" cy="2554287"/>
          </a:xfrm>
          <a:prstGeom prst="rect">
            <a:avLst/>
          </a:prstGeom>
          <a:noFill/>
          <a:ln w="9525">
            <a:noFill/>
            <a:miter lim="800000"/>
            <a:headEnd/>
            <a:tailEnd/>
          </a:ln>
        </p:spPr>
      </p:pic>
    </p:spTree>
    <p:extLst>
      <p:ext uri="{BB962C8B-B14F-4D97-AF65-F5344CB8AC3E}">
        <p14:creationId xmlns:p14="http://schemas.microsoft.com/office/powerpoint/2010/main" val="3769468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871538" y="862013"/>
            <a:ext cx="8162925" cy="762000"/>
          </a:xfrm>
        </p:spPr>
        <p:txBody>
          <a:bodyPr/>
          <a:lstStyle/>
          <a:p>
            <a:pPr eaLnBrk="1" hangingPunct="1"/>
            <a:r>
              <a:rPr lang="en-US"/>
              <a:t>SANE Training Program</a:t>
            </a:r>
          </a:p>
        </p:txBody>
      </p:sp>
      <p:sp>
        <p:nvSpPr>
          <p:cNvPr id="110595" name="Rectangle 3"/>
          <p:cNvSpPr>
            <a:spLocks noGrp="1" noChangeArrowheads="1"/>
          </p:cNvSpPr>
          <p:nvPr>
            <p:ph idx="1"/>
          </p:nvPr>
        </p:nvSpPr>
        <p:spPr/>
        <p:txBody>
          <a:bodyPr/>
          <a:lstStyle/>
          <a:p>
            <a:pPr eaLnBrk="1" hangingPunct="1"/>
            <a:r>
              <a:rPr lang="en-US" sz="2800"/>
              <a:t>Based on National Training Models	</a:t>
            </a:r>
          </a:p>
          <a:p>
            <a:pPr lvl="1" eaLnBrk="1" hangingPunct="1"/>
            <a:r>
              <a:rPr lang="en-US" sz="2400"/>
              <a:t>Department of Justice SANE Manual</a:t>
            </a:r>
          </a:p>
          <a:p>
            <a:pPr lvl="1" eaLnBrk="1" hangingPunct="1"/>
            <a:r>
              <a:rPr lang="en-US" sz="2400"/>
              <a:t>IAFN Standards</a:t>
            </a:r>
          </a:p>
          <a:p>
            <a:pPr lvl="1" eaLnBrk="1" hangingPunct="1"/>
            <a:r>
              <a:rPr lang="en-US" sz="2400"/>
              <a:t>Standards for Nursing Education</a:t>
            </a:r>
          </a:p>
          <a:p>
            <a:pPr eaLnBrk="1" hangingPunct="1"/>
            <a:r>
              <a:rPr lang="en-US" sz="2800"/>
              <a:t>Developed by Experts: </a:t>
            </a:r>
          </a:p>
          <a:p>
            <a:pPr lvl="1" eaLnBrk="1" hangingPunct="1"/>
            <a:r>
              <a:rPr lang="en-US" sz="2400"/>
              <a:t>Nursing</a:t>
            </a:r>
          </a:p>
          <a:p>
            <a:pPr lvl="1" eaLnBrk="1" hangingPunct="1"/>
            <a:r>
              <a:rPr lang="en-US" sz="2400"/>
              <a:t>Legal</a:t>
            </a:r>
            <a:r>
              <a:rPr lang="en-US" sz="2400">
                <a:latin typeface="Arial" charset="0"/>
              </a:rPr>
              <a:t> </a:t>
            </a:r>
            <a:endParaRPr lang="en-US" sz="2400"/>
          </a:p>
          <a:p>
            <a:pPr lvl="1" eaLnBrk="1" hangingPunct="1"/>
            <a:r>
              <a:rPr lang="en-US" sz="2400"/>
              <a:t>Criminal Justice</a:t>
            </a:r>
          </a:p>
        </p:txBody>
      </p:sp>
    </p:spTree>
    <p:extLst>
      <p:ext uri="{BB962C8B-B14F-4D97-AF65-F5344CB8AC3E}">
        <p14:creationId xmlns:p14="http://schemas.microsoft.com/office/powerpoint/2010/main" val="1178256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1066800"/>
            <a:ext cx="7772400" cy="762000"/>
          </a:xfrm>
        </p:spPr>
        <p:txBody>
          <a:bodyPr/>
          <a:lstStyle/>
          <a:p>
            <a:pPr eaLnBrk="1" hangingPunct="1"/>
            <a:r>
              <a:rPr lang="en-US"/>
              <a:t>Course Content</a:t>
            </a:r>
          </a:p>
        </p:txBody>
      </p:sp>
      <p:sp>
        <p:nvSpPr>
          <p:cNvPr id="111619" name="Rectangle 3"/>
          <p:cNvSpPr>
            <a:spLocks noGrp="1" noChangeArrowheads="1"/>
          </p:cNvSpPr>
          <p:nvPr>
            <p:ph idx="1"/>
          </p:nvPr>
        </p:nvSpPr>
        <p:spPr/>
        <p:txBody>
          <a:bodyPr/>
          <a:lstStyle/>
          <a:p>
            <a:pPr eaLnBrk="1" hangingPunct="1"/>
            <a:r>
              <a:rPr lang="en-US"/>
              <a:t>Case Handling</a:t>
            </a:r>
          </a:p>
          <a:p>
            <a:pPr eaLnBrk="1" hangingPunct="1"/>
            <a:r>
              <a:rPr lang="en-US"/>
              <a:t>Interviewing</a:t>
            </a:r>
          </a:p>
          <a:p>
            <a:pPr eaLnBrk="1" hangingPunct="1"/>
            <a:r>
              <a:rPr lang="en-US"/>
              <a:t>Physical Exam</a:t>
            </a:r>
          </a:p>
          <a:p>
            <a:pPr eaLnBrk="1" hangingPunct="1"/>
            <a:r>
              <a:rPr lang="en-US"/>
              <a:t>Forensic Photography</a:t>
            </a:r>
          </a:p>
          <a:p>
            <a:pPr eaLnBrk="1" hangingPunct="1"/>
            <a:r>
              <a:rPr lang="en-US"/>
              <a:t>Evidence Collection</a:t>
            </a:r>
          </a:p>
          <a:p>
            <a:pPr eaLnBrk="1" hangingPunct="1"/>
            <a:r>
              <a:rPr lang="en-US"/>
              <a:t>Follow up Care</a:t>
            </a:r>
          </a:p>
          <a:p>
            <a:pPr eaLnBrk="1" hangingPunct="1"/>
            <a:r>
              <a:rPr lang="en-US"/>
              <a:t>Legal Issues and Testifying</a:t>
            </a:r>
          </a:p>
        </p:txBody>
      </p:sp>
    </p:spTree>
    <p:extLst>
      <p:ext uri="{BB962C8B-B14F-4D97-AF65-F5344CB8AC3E}">
        <p14:creationId xmlns:p14="http://schemas.microsoft.com/office/powerpoint/2010/main" val="1717946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4C368-E0AA-DB47-984E-5B30EF24BBA4}"/>
              </a:ext>
            </a:extLst>
          </p:cNvPr>
          <p:cNvSpPr>
            <a:spLocks noGrp="1"/>
          </p:cNvSpPr>
          <p:nvPr>
            <p:ph type="title"/>
          </p:nvPr>
        </p:nvSpPr>
        <p:spPr/>
        <p:txBody>
          <a:bodyPr/>
          <a:lstStyle/>
          <a:p>
            <a:r>
              <a:rPr lang="en-US" dirty="0"/>
              <a:t>NEXT SANE COURSE</a:t>
            </a:r>
          </a:p>
        </p:txBody>
      </p:sp>
      <p:sp>
        <p:nvSpPr>
          <p:cNvPr id="5" name="Content Placeholder 4">
            <a:extLst>
              <a:ext uri="{FF2B5EF4-FFF2-40B4-BE49-F238E27FC236}">
                <a16:creationId xmlns:a16="http://schemas.microsoft.com/office/drawing/2014/main" id="{258C2861-D9EC-D040-B8A0-132B5FCAA488}"/>
              </a:ext>
            </a:extLst>
          </p:cNvPr>
          <p:cNvSpPr>
            <a:spLocks noGrp="1"/>
          </p:cNvSpPr>
          <p:nvPr>
            <p:ph idx="1"/>
          </p:nvPr>
        </p:nvSpPr>
        <p:spPr/>
        <p:txBody>
          <a:bodyPr/>
          <a:lstStyle/>
          <a:p>
            <a:r>
              <a:rPr lang="en-US" dirty="0"/>
              <a:t>November 18-22, Greenwood, MS</a:t>
            </a:r>
          </a:p>
          <a:p>
            <a:r>
              <a:rPr lang="en-US" dirty="0"/>
              <a:t>NO TUITION COST</a:t>
            </a:r>
          </a:p>
          <a:p>
            <a:r>
              <a:rPr lang="en-US" dirty="0"/>
              <a:t>40.5 Nursing CEU’s -- $50.00</a:t>
            </a:r>
          </a:p>
          <a:p>
            <a:endParaRPr lang="en-US" dirty="0"/>
          </a:p>
          <a:p>
            <a:r>
              <a:rPr lang="en-US" dirty="0"/>
              <a:t>E mail me for registration information:</a:t>
            </a:r>
          </a:p>
          <a:p>
            <a:pPr marL="457207" lvl="1" indent="0">
              <a:buNone/>
            </a:pPr>
            <a:r>
              <a:rPr lang="en-US" dirty="0" err="1"/>
              <a:t>ShalottaSharp@aol.com</a:t>
            </a:r>
            <a:endParaRPr lang="en-US" dirty="0"/>
          </a:p>
        </p:txBody>
      </p:sp>
    </p:spTree>
    <p:extLst>
      <p:ext uri="{BB962C8B-B14F-4D97-AF65-F5344CB8AC3E}">
        <p14:creationId xmlns:p14="http://schemas.microsoft.com/office/powerpoint/2010/main" val="3356372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a:bodyPr>
          <a:lstStyle/>
          <a:p>
            <a:pPr eaLnBrk="1" hangingPunct="1"/>
            <a:r>
              <a:rPr lang="en-US"/>
              <a:t>We’re Glad </a:t>
            </a:r>
            <a:br>
              <a:rPr lang="en-US"/>
            </a:br>
            <a:r>
              <a:rPr lang="en-US"/>
              <a:t>You’re on the Team!</a:t>
            </a:r>
          </a:p>
        </p:txBody>
      </p:sp>
      <p:sp>
        <p:nvSpPr>
          <p:cNvPr id="155651" name="Rectangle 3"/>
          <p:cNvSpPr>
            <a:spLocks noGrp="1" noChangeArrowheads="1"/>
          </p:cNvSpPr>
          <p:nvPr>
            <p:ph idx="1"/>
          </p:nvPr>
        </p:nvSpPr>
        <p:spPr>
          <a:xfrm>
            <a:off x="425450" y="2133600"/>
            <a:ext cx="8718550" cy="4191000"/>
          </a:xfrm>
        </p:spPr>
        <p:txBody>
          <a:bodyPr/>
          <a:lstStyle/>
          <a:p>
            <a:pPr eaLnBrk="1" hangingPunct="1">
              <a:lnSpc>
                <a:spcPct val="90000"/>
              </a:lnSpc>
            </a:pPr>
            <a:r>
              <a:rPr lang="en-US" sz="2800" dirty="0"/>
              <a:t>No difference in male and female Nurses/Advocates/LE</a:t>
            </a:r>
          </a:p>
          <a:p>
            <a:pPr eaLnBrk="1" hangingPunct="1">
              <a:lnSpc>
                <a:spcPct val="90000"/>
              </a:lnSpc>
            </a:pPr>
            <a:r>
              <a:rPr lang="en-US" sz="3200" dirty="0"/>
              <a:t>Victims want you to listen</a:t>
            </a:r>
          </a:p>
          <a:p>
            <a:pPr marL="137160" indent="0" eaLnBrk="1" hangingPunct="1">
              <a:lnSpc>
                <a:spcPct val="90000"/>
              </a:lnSpc>
              <a:buNone/>
            </a:pPr>
            <a:endParaRPr lang="en-US" sz="2800" dirty="0"/>
          </a:p>
        </p:txBody>
      </p:sp>
    </p:spTree>
    <p:extLst>
      <p:ext uri="{BB962C8B-B14F-4D97-AF65-F5344CB8AC3E}">
        <p14:creationId xmlns:p14="http://schemas.microsoft.com/office/powerpoint/2010/main" val="2243921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normAutofit/>
          </a:bodyPr>
          <a:lstStyle/>
          <a:p>
            <a:pPr eaLnBrk="1" hangingPunct="1"/>
            <a:r>
              <a:rPr lang="en-US" dirty="0">
                <a:solidFill>
                  <a:srgbClr val="FF0000"/>
                </a:solidFill>
              </a:rPr>
              <a:t>      A Team Approach to</a:t>
            </a:r>
            <a:br>
              <a:rPr lang="en-US" dirty="0">
                <a:solidFill>
                  <a:srgbClr val="FF0000"/>
                </a:solidFill>
              </a:rPr>
            </a:br>
            <a:r>
              <a:rPr lang="en-US" dirty="0">
                <a:solidFill>
                  <a:srgbClr val="FF0000"/>
                </a:solidFill>
              </a:rPr>
              <a:t>          Sexual Assault</a:t>
            </a:r>
          </a:p>
        </p:txBody>
      </p:sp>
      <p:sp>
        <p:nvSpPr>
          <p:cNvPr id="154627" name="Rectangle 3"/>
          <p:cNvSpPr>
            <a:spLocks noGrp="1" noChangeArrowheads="1"/>
          </p:cNvSpPr>
          <p:nvPr>
            <p:ph idx="1"/>
          </p:nvPr>
        </p:nvSpPr>
        <p:spPr>
          <a:xfrm>
            <a:off x="0" y="1600200"/>
            <a:ext cx="7086600" cy="4709160"/>
          </a:xfrm>
        </p:spPr>
        <p:txBody>
          <a:bodyPr/>
          <a:lstStyle/>
          <a:p>
            <a:pPr eaLnBrk="1" hangingPunct="1"/>
            <a:r>
              <a:rPr lang="en-US" dirty="0"/>
              <a:t>Pre-Hospital Care: Emergency Services!</a:t>
            </a:r>
          </a:p>
          <a:p>
            <a:pPr eaLnBrk="1" hangingPunct="1"/>
            <a:r>
              <a:rPr lang="en-US" dirty="0"/>
              <a:t>Law Enforcement</a:t>
            </a:r>
          </a:p>
          <a:p>
            <a:pPr eaLnBrk="1" hangingPunct="1"/>
            <a:r>
              <a:rPr lang="en-US" dirty="0"/>
              <a:t>Medical/Hospital Personnel</a:t>
            </a:r>
          </a:p>
          <a:p>
            <a:pPr eaLnBrk="1" hangingPunct="1"/>
            <a:r>
              <a:rPr lang="en-US" dirty="0"/>
              <a:t>Rape Crisis Center</a:t>
            </a:r>
          </a:p>
          <a:p>
            <a:pPr eaLnBrk="1" hangingPunct="1"/>
            <a:r>
              <a:rPr lang="en-US" dirty="0"/>
              <a:t>Crime Lab</a:t>
            </a:r>
          </a:p>
          <a:p>
            <a:pPr eaLnBrk="1" hangingPunct="1"/>
            <a:r>
              <a:rPr lang="en-US" dirty="0"/>
              <a:t>Prosecutors</a:t>
            </a:r>
          </a:p>
          <a:p>
            <a:pPr eaLnBrk="1" hangingPunct="1"/>
            <a:r>
              <a:rPr lang="en-US" dirty="0"/>
              <a:t>Victim Compensation</a:t>
            </a:r>
          </a:p>
          <a:p>
            <a:pPr eaLnBrk="1" hangingPunct="1"/>
            <a:r>
              <a:rPr lang="en-US" dirty="0"/>
              <a:t> Social Services</a:t>
            </a:r>
          </a:p>
          <a:p>
            <a:endParaRPr lang="en-US" dirty="0"/>
          </a:p>
        </p:txBody>
      </p:sp>
    </p:spTree>
    <p:extLst>
      <p:ext uri="{BB962C8B-B14F-4D97-AF65-F5344CB8AC3E}">
        <p14:creationId xmlns:p14="http://schemas.microsoft.com/office/powerpoint/2010/main" val="2363159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7BE7-6959-9740-B8B9-C45F3D3492AF}"/>
              </a:ext>
            </a:extLst>
          </p:cNvPr>
          <p:cNvSpPr>
            <a:spLocks noGrp="1"/>
          </p:cNvSpPr>
          <p:nvPr>
            <p:ph type="title" idx="4294967295"/>
          </p:nvPr>
        </p:nvSpPr>
        <p:spPr>
          <a:xfrm>
            <a:off x="0" y="452438"/>
            <a:ext cx="7056438" cy="1400175"/>
          </a:xfrm>
        </p:spPr>
        <p:txBody>
          <a:bodyPr>
            <a:normAutofit fontScale="90000"/>
          </a:bodyPr>
          <a:lstStyle/>
          <a:p>
            <a:r>
              <a:rPr lang="en-US" dirty="0"/>
              <a:t>Before We Go…..</a:t>
            </a:r>
            <a:br>
              <a:rPr lang="en-US" dirty="0"/>
            </a:br>
            <a:r>
              <a:rPr lang="en-US" dirty="0"/>
              <a:t>Sometimes people break the law……..</a:t>
            </a:r>
            <a:br>
              <a:rPr lang="en-US" dirty="0"/>
            </a:br>
            <a:r>
              <a:rPr lang="en-US" dirty="0"/>
              <a:t>And its hard for us to do our job……</a:t>
            </a:r>
            <a:br>
              <a:rPr lang="en-US" dirty="0"/>
            </a:br>
            <a:br>
              <a:rPr lang="en-US" dirty="0"/>
            </a:br>
            <a:r>
              <a:rPr lang="en-US" dirty="0">
                <a:solidFill>
                  <a:srgbClr val="FF0000"/>
                </a:solidFill>
              </a:rPr>
              <a:t>Self Care! Crime in Progress!</a:t>
            </a:r>
          </a:p>
        </p:txBody>
      </p:sp>
    </p:spTree>
    <p:extLst>
      <p:ext uri="{BB962C8B-B14F-4D97-AF65-F5344CB8AC3E}">
        <p14:creationId xmlns:p14="http://schemas.microsoft.com/office/powerpoint/2010/main" val="3471740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CAC5-6BA6-8649-944E-5BE476683906}"/>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134BC68C-8A09-5C42-A23A-C5ADB8397563}"/>
              </a:ext>
            </a:extLst>
          </p:cNvPr>
          <p:cNvSpPr>
            <a:spLocks noGrp="1"/>
          </p:cNvSpPr>
          <p:nvPr>
            <p:ph idx="1"/>
          </p:nvPr>
        </p:nvSpPr>
        <p:spPr>
          <a:xfrm>
            <a:off x="990600" y="1828800"/>
            <a:ext cx="7886700" cy="4351338"/>
          </a:xfrm>
        </p:spPr>
        <p:txBody>
          <a:bodyPr/>
          <a:lstStyle/>
          <a:p>
            <a:pPr marL="0" indent="0" algn="ctr">
              <a:buNone/>
            </a:pPr>
            <a:r>
              <a:rPr lang="en-US" dirty="0"/>
              <a:t>https://</a:t>
            </a:r>
            <a:r>
              <a:rPr lang="en-US" dirty="0" err="1"/>
              <a:t>www.youtube.com</a:t>
            </a:r>
            <a:r>
              <a:rPr lang="en-US" dirty="0"/>
              <a:t>/</a:t>
            </a:r>
            <a:r>
              <a:rPr lang="en-US" dirty="0" err="1"/>
              <a:t>watch?v</a:t>
            </a:r>
            <a:r>
              <a:rPr lang="en-US" dirty="0"/>
              <a:t>=LqRy3_5wHRM</a:t>
            </a:r>
          </a:p>
        </p:txBody>
      </p:sp>
    </p:spTree>
    <p:extLst>
      <p:ext uri="{BB962C8B-B14F-4D97-AF65-F5344CB8AC3E}">
        <p14:creationId xmlns:p14="http://schemas.microsoft.com/office/powerpoint/2010/main" val="2134709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Resources: Traumatic Stress</a:t>
            </a:r>
          </a:p>
        </p:txBody>
      </p:sp>
      <p:sp>
        <p:nvSpPr>
          <p:cNvPr id="86019" name="Rectangle 3"/>
          <p:cNvSpPr>
            <a:spLocks noGrp="1" noChangeArrowheads="1"/>
          </p:cNvSpPr>
          <p:nvPr>
            <p:ph idx="1"/>
          </p:nvPr>
        </p:nvSpPr>
        <p:spPr>
          <a:xfrm>
            <a:off x="1066800" y="1828800"/>
            <a:ext cx="7772400" cy="4114800"/>
          </a:xfrm>
        </p:spPr>
        <p:txBody>
          <a:bodyPr>
            <a:normAutofit lnSpcReduction="10000"/>
          </a:bodyPr>
          <a:lstStyle/>
          <a:p>
            <a:pPr>
              <a:lnSpc>
                <a:spcPct val="90000"/>
              </a:lnSpc>
            </a:pPr>
            <a:r>
              <a:rPr lang="en-US" sz="2800"/>
              <a:t>PTSD Alliance—1-877-507-PTSD (7873)</a:t>
            </a:r>
          </a:p>
          <a:p>
            <a:pPr>
              <a:lnSpc>
                <a:spcPct val="90000"/>
              </a:lnSpc>
            </a:pPr>
            <a:r>
              <a:rPr lang="en-US" sz="2800"/>
              <a:t>Sidran Traumatic Stress Foundation—www.sidran.org  1-410-825-8888</a:t>
            </a:r>
          </a:p>
          <a:p>
            <a:pPr>
              <a:lnSpc>
                <a:spcPct val="90000"/>
              </a:lnSpc>
            </a:pPr>
            <a:r>
              <a:rPr lang="en-US" sz="2800"/>
              <a:t>The International Society for TraumaticStress Studies—www.adaa.org  1-301-231-9350</a:t>
            </a:r>
          </a:p>
          <a:p>
            <a:pPr>
              <a:lnSpc>
                <a:spcPct val="90000"/>
              </a:lnSpc>
            </a:pPr>
            <a:r>
              <a:rPr lang="en-US" sz="2800"/>
              <a:t>The American College of Obstetricians and Gynecologists Women’s Health Care Physicians—www.acog.org  1-202-638-5577</a:t>
            </a:r>
          </a:p>
          <a:p>
            <a:pPr>
              <a:lnSpc>
                <a:spcPct val="90000"/>
              </a:lnSpc>
            </a:pPr>
            <a:r>
              <a:rPr lang="en-US" sz="2800"/>
              <a:t>Anxiety Disorders Association of America—www.adaa.org  1-231-9350</a:t>
            </a:r>
          </a:p>
        </p:txBody>
      </p:sp>
      <p:sp>
        <p:nvSpPr>
          <p:cNvPr id="4" name="Slide Number Placeholder 5"/>
          <p:cNvSpPr>
            <a:spLocks noGrp="1"/>
          </p:cNvSpPr>
          <p:nvPr>
            <p:ph type="sldNum" sz="quarter" idx="12"/>
          </p:nvPr>
        </p:nvSpPr>
        <p:spPr/>
        <p:txBody>
          <a:bodyPr/>
          <a:lstStyle/>
          <a:p>
            <a:fld id="{4FB70C94-21FE-4B36-9E9F-20D13D6F17AB}" type="slidenum">
              <a:rPr lang="en-US"/>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41" t="4419" r="14063" b="12037"/>
          <a:stretch/>
        </p:blipFill>
        <p:spPr>
          <a:xfrm>
            <a:off x="0" y="1143000"/>
            <a:ext cx="9144000" cy="5715000"/>
          </a:xfrm>
          <a:prstGeom prst="rect">
            <a:avLst/>
          </a:prstGeom>
        </p:spPr>
      </p:pic>
      <p:sp>
        <p:nvSpPr>
          <p:cNvPr id="3" name="Title 2"/>
          <p:cNvSpPr>
            <a:spLocks noGrp="1"/>
          </p:cNvSpPr>
          <p:nvPr>
            <p:ph type="title" idx="4294967295"/>
          </p:nvPr>
        </p:nvSpPr>
        <p:spPr>
          <a:xfrm>
            <a:off x="0" y="274638"/>
            <a:ext cx="8229600" cy="1143000"/>
          </a:xfrm>
        </p:spPr>
        <p:txBody>
          <a:bodyPr/>
          <a:lstStyle/>
          <a:p>
            <a:r>
              <a:rPr lang="en-US" dirty="0">
                <a:solidFill>
                  <a:srgbClr val="FF0000"/>
                </a:solidFill>
              </a:rPr>
              <a:t>Decision Making…..</a:t>
            </a:r>
          </a:p>
        </p:txBody>
      </p:sp>
    </p:spTree>
    <p:extLst>
      <p:ext uri="{BB962C8B-B14F-4D97-AF65-F5344CB8AC3E}">
        <p14:creationId xmlns:p14="http://schemas.microsoft.com/office/powerpoint/2010/main" val="1703844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371600" y="685800"/>
            <a:ext cx="7772400" cy="1143000"/>
          </a:xfrm>
        </p:spPr>
        <p:txBody>
          <a:bodyPr/>
          <a:lstStyle/>
          <a:p>
            <a:r>
              <a:rPr lang="en-US"/>
              <a:t>Sexual Assault Resources</a:t>
            </a:r>
          </a:p>
        </p:txBody>
      </p:sp>
      <p:sp>
        <p:nvSpPr>
          <p:cNvPr id="59395" name="Rectangle 3"/>
          <p:cNvSpPr>
            <a:spLocks noGrp="1" noChangeArrowheads="1"/>
          </p:cNvSpPr>
          <p:nvPr>
            <p:ph idx="1"/>
          </p:nvPr>
        </p:nvSpPr>
        <p:spPr>
          <a:xfrm>
            <a:off x="1371600" y="1981200"/>
            <a:ext cx="7772400" cy="4114800"/>
          </a:xfrm>
        </p:spPr>
        <p:txBody>
          <a:bodyPr/>
          <a:lstStyle/>
          <a:p>
            <a:pPr>
              <a:lnSpc>
                <a:spcPct val="90000"/>
              </a:lnSpc>
            </a:pPr>
            <a:r>
              <a:rPr lang="en-US" dirty="0"/>
              <a:t>www.forensicnurse.org (International Association of Forensic Nurses)</a:t>
            </a:r>
          </a:p>
          <a:p>
            <a:pPr>
              <a:lnSpc>
                <a:spcPct val="90000"/>
              </a:lnSpc>
            </a:pPr>
            <a:r>
              <a:rPr lang="en-US" dirty="0"/>
              <a:t>www.feminist.org/911/resources.html (sexual assault/rape crisis resource list)</a:t>
            </a:r>
          </a:p>
          <a:p>
            <a:pPr>
              <a:lnSpc>
                <a:spcPct val="90000"/>
              </a:lnSpc>
            </a:pPr>
            <a:r>
              <a:rPr lang="en-US" dirty="0"/>
              <a:t>www.rainn.org (state counseling centers—see sample MS map on next slide) National </a:t>
            </a:r>
          </a:p>
          <a:p>
            <a:pPr>
              <a:lnSpc>
                <a:spcPct val="90000"/>
              </a:lnSpc>
            </a:pPr>
            <a:r>
              <a:rPr lang="en-US" dirty="0"/>
              <a:t>Center for Victims of Crime  </a:t>
            </a:r>
            <a:r>
              <a:rPr lang="en-US" dirty="0">
                <a:hlinkClick r:id="rId2"/>
              </a:rPr>
              <a:t>www.ncvc.org/law/issues/spousalrape20.html</a:t>
            </a:r>
            <a:endParaRPr lang="en-US" dirty="0"/>
          </a:p>
          <a:p>
            <a:pPr>
              <a:lnSpc>
                <a:spcPct val="90000"/>
              </a:lnSpc>
            </a:pPr>
            <a:endParaRPr lang="en-US" dirty="0"/>
          </a:p>
          <a:p>
            <a:pPr>
              <a:lnSpc>
                <a:spcPct val="90000"/>
              </a:lnSpc>
            </a:pPr>
            <a:endParaRPr lang="en-US" dirty="0"/>
          </a:p>
          <a:p>
            <a:pPr>
              <a:lnSpc>
                <a:spcPct val="90000"/>
              </a:lnSpc>
              <a:buFontTx/>
              <a:buNone/>
            </a:pPr>
            <a:endParaRPr lang="en-US" dirty="0"/>
          </a:p>
        </p:txBody>
      </p:sp>
      <p:sp>
        <p:nvSpPr>
          <p:cNvPr id="4" name="Slide Number Placeholder 5"/>
          <p:cNvSpPr>
            <a:spLocks noGrp="1"/>
          </p:cNvSpPr>
          <p:nvPr>
            <p:ph type="sldNum" sz="quarter" idx="12"/>
          </p:nvPr>
        </p:nvSpPr>
        <p:spPr/>
        <p:txBody>
          <a:bodyPr/>
          <a:lstStyle/>
          <a:p>
            <a:fld id="{66198543-F8F5-464C-9940-7E9B55F9652F}" type="slidenum">
              <a:rPr lang="en-US"/>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0" y="990600"/>
            <a:ext cx="9144000" cy="5318125"/>
          </a:xfrm>
        </p:spPr>
        <p:txBody>
          <a:bodyPr/>
          <a:lstStyle/>
          <a:p>
            <a:pPr algn="ctr">
              <a:buNone/>
            </a:pPr>
            <a:r>
              <a:rPr lang="en-US" dirty="0" err="1"/>
              <a:t>Shalotta</a:t>
            </a:r>
            <a:r>
              <a:rPr lang="en-US" dirty="0"/>
              <a:t> Sharp, RN, SANE-A, SANE-P</a:t>
            </a:r>
          </a:p>
          <a:p>
            <a:pPr algn="ctr">
              <a:buNone/>
            </a:pPr>
            <a:r>
              <a:rPr lang="en-US" dirty="0"/>
              <a:t>Special Projects Coordinator</a:t>
            </a:r>
          </a:p>
          <a:p>
            <a:pPr algn="ctr">
              <a:buNone/>
            </a:pPr>
            <a:r>
              <a:rPr lang="en-US" dirty="0"/>
              <a:t>Mississippi Coalition Against Sexual Assault</a:t>
            </a:r>
          </a:p>
          <a:p>
            <a:pPr algn="ctr">
              <a:buNone/>
            </a:pPr>
            <a:r>
              <a:rPr lang="en-US" dirty="0"/>
              <a:t>(MSCASA)</a:t>
            </a:r>
          </a:p>
          <a:p>
            <a:pPr algn="ctr">
              <a:buNone/>
            </a:pPr>
            <a:r>
              <a:rPr lang="en-US" dirty="0"/>
              <a:t>P.O. Box 4172</a:t>
            </a:r>
          </a:p>
          <a:p>
            <a:pPr algn="ctr">
              <a:buNone/>
            </a:pPr>
            <a:r>
              <a:rPr lang="en-US" dirty="0"/>
              <a:t>Jackson, MS  39296</a:t>
            </a:r>
          </a:p>
          <a:p>
            <a:pPr algn="ctr">
              <a:buNone/>
            </a:pPr>
            <a:endParaRPr lang="en-US" dirty="0"/>
          </a:p>
          <a:p>
            <a:pPr algn="ctr">
              <a:buNone/>
            </a:pPr>
            <a:endParaRPr lang="en-US" dirty="0"/>
          </a:p>
          <a:p>
            <a:pPr algn="ctr">
              <a:buNone/>
            </a:pPr>
            <a:r>
              <a:rPr lang="en-US" sz="3200" dirty="0">
                <a:solidFill>
                  <a:srgbClr val="FF0000"/>
                </a:solidFill>
              </a:rPr>
              <a:t>Cell-205-401-1171</a:t>
            </a:r>
          </a:p>
          <a:p>
            <a:pPr algn="ctr">
              <a:buNone/>
            </a:pPr>
            <a:r>
              <a:rPr lang="en-US" sz="3200" dirty="0">
                <a:solidFill>
                  <a:srgbClr val="FF0000"/>
                </a:solidFill>
              </a:rPr>
              <a:t>ShalottaSharp@aol.com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79" t="6844" r="13949" b="10426"/>
          <a:stretch/>
        </p:blipFill>
        <p:spPr>
          <a:xfrm>
            <a:off x="0" y="0"/>
            <a:ext cx="9144000" cy="6858000"/>
          </a:xfrm>
          <a:prstGeom prst="rect">
            <a:avLst/>
          </a:prstGeom>
        </p:spPr>
      </p:pic>
      <p:sp>
        <p:nvSpPr>
          <p:cNvPr id="7" name="TextBox 6"/>
          <p:cNvSpPr txBox="1"/>
          <p:nvPr/>
        </p:nvSpPr>
        <p:spPr>
          <a:xfrm>
            <a:off x="0" y="609600"/>
            <a:ext cx="1981200" cy="3970318"/>
          </a:xfrm>
          <a:prstGeom prst="rect">
            <a:avLst/>
          </a:prstGeom>
          <a:noFill/>
        </p:spPr>
        <p:txBody>
          <a:bodyPr wrap="square" rtlCol="0">
            <a:spAutoFit/>
          </a:bodyPr>
          <a:lstStyle/>
          <a:p>
            <a:pPr fontAlgn="auto">
              <a:spcBef>
                <a:spcPts val="0"/>
              </a:spcBef>
              <a:spcAft>
                <a:spcPts val="0"/>
              </a:spcAft>
            </a:pPr>
            <a:r>
              <a:rPr lang="en-US" sz="1800" dirty="0">
                <a:solidFill>
                  <a:srgbClr val="FF0000"/>
                </a:solidFill>
                <a:latin typeface="Book Antiqua"/>
              </a:rPr>
              <a:t>Amygdala: </a:t>
            </a:r>
            <a:r>
              <a:rPr lang="en-US" sz="1800" dirty="0">
                <a:solidFill>
                  <a:prstClr val="black"/>
                </a:solidFill>
                <a:latin typeface="Book Antiqua"/>
              </a:rPr>
              <a:t>Scans environment for threats.</a:t>
            </a:r>
          </a:p>
          <a:p>
            <a:pPr fontAlgn="auto">
              <a:spcBef>
                <a:spcPts val="0"/>
              </a:spcBef>
              <a:spcAft>
                <a:spcPts val="0"/>
              </a:spcAft>
            </a:pPr>
            <a:endParaRPr lang="en-US" sz="1800" dirty="0">
              <a:solidFill>
                <a:srgbClr val="FF0000"/>
              </a:solidFill>
              <a:latin typeface="Book Antiqua"/>
            </a:endParaRPr>
          </a:p>
          <a:p>
            <a:pPr fontAlgn="auto">
              <a:spcBef>
                <a:spcPts val="0"/>
              </a:spcBef>
              <a:spcAft>
                <a:spcPts val="0"/>
              </a:spcAft>
            </a:pPr>
            <a:r>
              <a:rPr lang="en-US" sz="1800" dirty="0">
                <a:solidFill>
                  <a:srgbClr val="FF0000"/>
                </a:solidFill>
                <a:latin typeface="Book Antiqua"/>
              </a:rPr>
              <a:t>Hypothalamus: </a:t>
            </a:r>
            <a:r>
              <a:rPr lang="en-US" sz="1800" dirty="0">
                <a:solidFill>
                  <a:prstClr val="black"/>
                </a:solidFill>
                <a:latin typeface="Book Antiqua"/>
              </a:rPr>
              <a:t>Information switching station.</a:t>
            </a:r>
          </a:p>
          <a:p>
            <a:pPr fontAlgn="auto">
              <a:spcBef>
                <a:spcPts val="0"/>
              </a:spcBef>
              <a:spcAft>
                <a:spcPts val="0"/>
              </a:spcAft>
            </a:pPr>
            <a:endParaRPr lang="en-US" sz="1800" dirty="0">
              <a:solidFill>
                <a:srgbClr val="FF0000"/>
              </a:solidFill>
              <a:latin typeface="Book Antiqua"/>
            </a:endParaRPr>
          </a:p>
          <a:p>
            <a:pPr fontAlgn="auto">
              <a:spcBef>
                <a:spcPts val="0"/>
              </a:spcBef>
              <a:spcAft>
                <a:spcPts val="0"/>
              </a:spcAft>
            </a:pPr>
            <a:r>
              <a:rPr lang="en-US" sz="1800" dirty="0">
                <a:solidFill>
                  <a:srgbClr val="FF0000"/>
                </a:solidFill>
                <a:latin typeface="Book Antiqua"/>
              </a:rPr>
              <a:t>Pituitary Gland: </a:t>
            </a:r>
            <a:r>
              <a:rPr lang="en-US" sz="1800" dirty="0">
                <a:solidFill>
                  <a:prstClr val="black"/>
                </a:solidFill>
                <a:latin typeface="Book Antiqua"/>
              </a:rPr>
              <a:t>Master gland for all other glands-including adrenals.</a:t>
            </a:r>
          </a:p>
          <a:p>
            <a:pPr fontAlgn="auto">
              <a:spcBef>
                <a:spcPts val="0"/>
              </a:spcBef>
              <a:spcAft>
                <a:spcPts val="0"/>
              </a:spcAft>
            </a:pPr>
            <a:endParaRPr lang="en-US" sz="1800" dirty="0">
              <a:solidFill>
                <a:srgbClr val="FF0000"/>
              </a:solidFill>
              <a:latin typeface="Book Antiqua"/>
            </a:endParaRPr>
          </a:p>
        </p:txBody>
      </p:sp>
      <p:sp>
        <p:nvSpPr>
          <p:cNvPr id="9" name="TextBox 8"/>
          <p:cNvSpPr txBox="1"/>
          <p:nvPr/>
        </p:nvSpPr>
        <p:spPr>
          <a:xfrm>
            <a:off x="6400800" y="5867400"/>
            <a:ext cx="2444900" cy="646331"/>
          </a:xfrm>
          <a:prstGeom prst="rect">
            <a:avLst/>
          </a:prstGeom>
          <a:noFill/>
        </p:spPr>
        <p:txBody>
          <a:bodyPr wrap="none" rtlCol="0">
            <a:spAutoFit/>
          </a:bodyPr>
          <a:lstStyle/>
          <a:p>
            <a:pPr fontAlgn="auto">
              <a:spcBef>
                <a:spcPts val="0"/>
              </a:spcBef>
              <a:spcAft>
                <a:spcPts val="0"/>
              </a:spcAft>
            </a:pPr>
            <a:r>
              <a:rPr lang="en-US" sz="1800" dirty="0">
                <a:solidFill>
                  <a:srgbClr val="FF0000"/>
                </a:solidFill>
                <a:latin typeface="Book Antiqua"/>
              </a:rPr>
              <a:t>Hippocampus: </a:t>
            </a:r>
            <a:r>
              <a:rPr lang="en-US" sz="1800" dirty="0">
                <a:solidFill>
                  <a:prstClr val="black"/>
                </a:solidFill>
                <a:latin typeface="Book Antiqua"/>
              </a:rPr>
              <a:t>Stores </a:t>
            </a:r>
          </a:p>
          <a:p>
            <a:pPr fontAlgn="auto">
              <a:spcBef>
                <a:spcPts val="0"/>
              </a:spcBef>
              <a:spcAft>
                <a:spcPts val="0"/>
              </a:spcAft>
            </a:pPr>
            <a:r>
              <a:rPr lang="en-US" sz="1800" dirty="0">
                <a:solidFill>
                  <a:prstClr val="black"/>
                </a:solidFill>
                <a:latin typeface="Book Antiqua"/>
              </a:rPr>
              <a:t>memories</a:t>
            </a:r>
          </a:p>
        </p:txBody>
      </p:sp>
    </p:spTree>
    <p:extLst>
      <p:ext uri="{BB962C8B-B14F-4D97-AF65-F5344CB8AC3E}">
        <p14:creationId xmlns:p14="http://schemas.microsoft.com/office/powerpoint/2010/main" val="101284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766482"/>
          </a:xfrm>
        </p:spPr>
        <p:txBody>
          <a:bodyPr/>
          <a:lstStyle/>
          <a:p>
            <a:r>
              <a:rPr lang="en-US" dirty="0"/>
              <a:t>Exactly What do they do…</a:t>
            </a:r>
          </a:p>
        </p:txBody>
      </p:sp>
      <p:sp>
        <p:nvSpPr>
          <p:cNvPr id="3" name="Content Placeholder 2"/>
          <p:cNvSpPr>
            <a:spLocks noGrp="1"/>
          </p:cNvSpPr>
          <p:nvPr>
            <p:ph sz="half" idx="1"/>
          </p:nvPr>
        </p:nvSpPr>
        <p:spPr>
          <a:xfrm>
            <a:off x="0" y="1828800"/>
            <a:ext cx="4495800" cy="5029200"/>
          </a:xfrm>
        </p:spPr>
        <p:txBody>
          <a:bodyPr>
            <a:normAutofit fontScale="92500"/>
          </a:bodyPr>
          <a:lstStyle/>
          <a:p>
            <a:r>
              <a:rPr lang="en-US" dirty="0" err="1"/>
              <a:t>Catecholomines</a:t>
            </a:r>
            <a:r>
              <a:rPr lang="en-US" dirty="0"/>
              <a:t>:  The adrenaline dump</a:t>
            </a:r>
          </a:p>
          <a:p>
            <a:endParaRPr lang="en-US" dirty="0"/>
          </a:p>
          <a:p>
            <a:r>
              <a:rPr lang="en-US" dirty="0"/>
              <a:t>Cortisol:  How much energy is available</a:t>
            </a:r>
          </a:p>
          <a:p>
            <a:endParaRPr lang="en-US" dirty="0"/>
          </a:p>
          <a:p>
            <a:r>
              <a:rPr lang="en-US" dirty="0" err="1"/>
              <a:t>Opoids</a:t>
            </a:r>
            <a:r>
              <a:rPr lang="en-US" dirty="0"/>
              <a:t>:  Blocks pain….and everything else…no emotion</a:t>
            </a:r>
          </a:p>
          <a:p>
            <a:endParaRPr lang="en-US" dirty="0"/>
          </a:p>
          <a:p>
            <a:r>
              <a:rPr lang="en-US" dirty="0"/>
              <a:t>Oxytocin:  The “feel good” hormone…to handle the stress (nursing moms, runners high)</a:t>
            </a:r>
          </a:p>
          <a:p>
            <a:endParaRPr lang="en-US" dirty="0"/>
          </a:p>
          <a:p>
            <a:endParaRPr lang="en-US" dirty="0"/>
          </a:p>
          <a:p>
            <a:pPr marL="137160" indent="0">
              <a:buNone/>
            </a:pPr>
            <a:r>
              <a:rPr lang="en-US" dirty="0"/>
              <a:t>**THERE IS NO CONTROL OVER THE LEVELS!</a:t>
            </a:r>
          </a:p>
        </p:txBody>
      </p:sp>
      <p:sp>
        <p:nvSpPr>
          <p:cNvPr id="5" name="Content Placeholder 4"/>
          <p:cNvSpPr>
            <a:spLocks noGrp="1"/>
          </p:cNvSpPr>
          <p:nvPr>
            <p:ph sz="half" idx="2"/>
          </p:nvPr>
        </p:nvSpPr>
        <p:spPr/>
        <p:txBody>
          <a:bodyPr>
            <a:normAutofit fontScale="92500"/>
          </a:bodyPr>
          <a:lstStyle/>
          <a:p>
            <a:endParaRPr lang="en-US"/>
          </a:p>
        </p:txBody>
      </p:sp>
      <p:pic>
        <p:nvPicPr>
          <p:cNvPr id="4" name="Content Placeholder 3"/>
          <p:cNvPicPr>
            <a:picLocks noChangeAspect="1"/>
          </p:cNvPicPr>
          <p:nvPr/>
        </p:nvPicPr>
        <p:blipFill rotWithShape="1">
          <a:blip r:embed="rId2"/>
          <a:srcRect l="38221" t="40723" r="41753" b="28015"/>
          <a:stretch/>
        </p:blipFill>
        <p:spPr>
          <a:xfrm>
            <a:off x="4191000" y="1219200"/>
            <a:ext cx="4953000" cy="5638800"/>
          </a:xfrm>
          <a:prstGeom prst="rect">
            <a:avLst/>
          </a:prstGeom>
        </p:spPr>
      </p:pic>
    </p:spTree>
    <p:extLst>
      <p:ext uri="{BB962C8B-B14F-4D97-AF65-F5344CB8AC3E}">
        <p14:creationId xmlns:p14="http://schemas.microsoft.com/office/powerpoint/2010/main" val="2425142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Kim\LOCALS~1\Temp\articulate\presenter\imgtemp\ofwx3KuQ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SLIDE_PRESENTER" val="Tara Henry"/>
  <p:tag name="ARTICULATE_SLIDE_PRESENTER_GUID" val="370B7096DE60"/>
  <p:tag name="ARTICULATE_PLAYLIST_ID" val="-1"/>
  <p:tag name="ARTICULATE_LOCK_SLIDE" val="0"/>
  <p:tag name="ARTICULATE_SLIDE_NAV" val="62"/>
  <p:tag name="ARTICULATE_SLIDE_GUID" val="7fbd569f-5259-4b1d-a87e-773c87e8609d"/>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SLIDE_PRESENTER" val="Tara Henry"/>
  <p:tag name="ARTICULATE_SLIDE_PRESENTER_GUID" val="370B7096DE60"/>
  <p:tag name="ARTICULATE_PLAYLIST_ID" val="-1"/>
  <p:tag name="ARTICULATE_LOCK_SLIDE" val="0"/>
  <p:tag name="ARTICULATE_SLIDE_NAV" val="8"/>
  <p:tag name="ARTICULATE_SLIDE_GUID" val="0d8e5e8a-f994-404b-ab42-6615ed7d7ebc"/>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SLIDE_PRESENTER" val="Tara Henry"/>
  <p:tag name="ARTICULATE_SLIDE_PRESENTER_GUID" val="370B7096DE60"/>
  <p:tag name="ARTICULATE_PLAYLIST_ID" val="-1"/>
  <p:tag name="ARTICULATE_LOCK_SLIDE" val="0"/>
  <p:tag name="ARTICULATE_SLIDE_NAV" val="43"/>
  <p:tag name="ARTICULATE_SLIDE_GUID" val="0c88a2d4-aa3b-4194-99cf-ba419934925a"/>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PW\AppData\Local\Temp\articulate\presenter\imgtemp\sDXwJRSa_files\slide0001_image001.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2055</Words>
  <Application>Microsoft Macintosh PowerPoint</Application>
  <PresentationFormat>On-screen Show (4:3)</PresentationFormat>
  <Paragraphs>334</Paragraphs>
  <Slides>71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Book Antiqua</vt:lpstr>
      <vt:lpstr>Calibri</vt:lpstr>
      <vt:lpstr>Calibri Light</vt:lpstr>
      <vt:lpstr>Rockwell</vt:lpstr>
      <vt:lpstr>Rod</vt:lpstr>
      <vt:lpstr>Times New Roman</vt:lpstr>
      <vt:lpstr>Wingdings</vt:lpstr>
      <vt:lpstr>Office Theme</vt:lpstr>
      <vt:lpstr>The Sexual Assault Forensic Medical Exam</vt:lpstr>
      <vt:lpstr>ShalottaSharp@aol.com</vt:lpstr>
      <vt:lpstr>Understanding the Patient</vt:lpstr>
      <vt:lpstr>PowerPoint Presentation</vt:lpstr>
      <vt:lpstr>PowerPoint Presentation</vt:lpstr>
      <vt:lpstr>PowerPoint Presentation</vt:lpstr>
      <vt:lpstr>Decision Making…..</vt:lpstr>
      <vt:lpstr>PowerPoint Presentation</vt:lpstr>
      <vt:lpstr>Exactly What do they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Gathering a History</vt:lpstr>
      <vt:lpstr>Substance Related Sexual Assault</vt:lpstr>
      <vt:lpstr>CONSENT-Best for the Patient</vt:lpstr>
      <vt:lpstr>The Best Course for the Victim</vt:lpstr>
      <vt:lpstr>What Happens           at the Hospital???</vt:lpstr>
      <vt:lpstr>Male Sexual Assault Victims</vt:lpstr>
      <vt:lpstr>Evidence Collection</vt:lpstr>
      <vt:lpstr>PowerPoint Presentation</vt:lpstr>
      <vt:lpstr>Evidence Kit</vt:lpstr>
      <vt:lpstr>Who Gets Assaulted?</vt:lpstr>
      <vt:lpstr>SELF CARE</vt:lpstr>
      <vt:lpstr>Male on Male Attacks  </vt:lpstr>
      <vt:lpstr>DON’T REPORT BECAUSE:</vt:lpstr>
      <vt:lpstr>PowerPoint Presentation</vt:lpstr>
      <vt:lpstr>PowerPoint Presentation</vt:lpstr>
      <vt:lpstr>Anus</vt:lpstr>
      <vt:lpstr>Facts vs Myths</vt:lpstr>
      <vt:lpstr>Ok…..But where are the injuries…….    SELF CARE…..IMAGES APPROACHING……</vt:lpstr>
      <vt:lpstr>PowerPoint Presentation</vt:lpstr>
      <vt:lpstr>PowerPoint Presentation</vt:lpstr>
      <vt:lpstr>External Genitalia--VULVA</vt:lpstr>
      <vt:lpstr>PowerPoint Presentation</vt:lpstr>
      <vt:lpstr>THE AMAZING….hymen</vt:lpstr>
      <vt:lpstr>PowerPoint Presentation</vt:lpstr>
      <vt:lpstr>Hymen of a child</vt:lpstr>
      <vt:lpstr>Hymen of teen/ adult</vt:lpstr>
      <vt:lpstr>PowerPoint Presentation</vt:lpstr>
      <vt:lpstr>Genital injury</vt:lpstr>
      <vt:lpstr>Examiner Tools</vt:lpstr>
      <vt:lpstr>PowerPoint Presentation</vt:lpstr>
      <vt:lpstr>Colposcope</vt:lpstr>
      <vt:lpstr>PowerPoint Presentation</vt:lpstr>
      <vt:lpstr>Sexually Transmitted Infections</vt:lpstr>
      <vt:lpstr>Counseling – HIV Risk</vt:lpstr>
      <vt:lpstr>Sexual Assault HIV Risk</vt:lpstr>
      <vt:lpstr>Follow up for STIs</vt:lpstr>
      <vt:lpstr>Theres an app for that…</vt:lpstr>
      <vt:lpstr>PowerPoint Presentation</vt:lpstr>
      <vt:lpstr>Standard of Care!</vt:lpstr>
      <vt:lpstr>Directives for Catholic Health Care (#36)</vt:lpstr>
      <vt:lpstr>PAYMENT OF  SEXUAL ASSAULT EXAM</vt:lpstr>
      <vt:lpstr>         Sexual Assault          Response Team</vt:lpstr>
      <vt:lpstr>SANE Training Program</vt:lpstr>
      <vt:lpstr>Course Content</vt:lpstr>
      <vt:lpstr>NEXT SANE COURSE</vt:lpstr>
      <vt:lpstr>We’re Glad  You’re on the Team!</vt:lpstr>
      <vt:lpstr>      A Team Approach to           Sexual Assault</vt:lpstr>
      <vt:lpstr>Before We Go….. Sometimes people break the law…….. And its hard for us to do our job……  Self Care! Crime in Progress!</vt:lpstr>
      <vt:lpstr>PowerPoint Presentation</vt:lpstr>
      <vt:lpstr>Resources: Traumatic Stress</vt:lpstr>
      <vt:lpstr>Sexual Assault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Sexual Assault Forensic Medical Exam</dc:title>
  <dc:creator>shalotta sharp</dc:creator>
  <cp:lastModifiedBy>Patricia Ann Davenport</cp:lastModifiedBy>
  <cp:revision>2</cp:revision>
  <dcterms:created xsi:type="dcterms:W3CDTF">2020-09-15T22:24:51Z</dcterms:created>
  <dcterms:modified xsi:type="dcterms:W3CDTF">2020-09-17T18:06:59Z</dcterms:modified>
</cp:coreProperties>
</file>